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307" r:id="rId3"/>
    <p:sldId id="312" r:id="rId4"/>
    <p:sldId id="311" r:id="rId5"/>
    <p:sldId id="344" r:id="rId6"/>
    <p:sldId id="313" r:id="rId7"/>
    <p:sldId id="310" r:id="rId8"/>
    <p:sldId id="329" r:id="rId9"/>
    <p:sldId id="321" r:id="rId10"/>
    <p:sldId id="330" r:id="rId11"/>
    <p:sldId id="315" r:id="rId12"/>
    <p:sldId id="331" r:id="rId13"/>
    <p:sldId id="319" r:id="rId14"/>
    <p:sldId id="317" r:id="rId15"/>
    <p:sldId id="320" r:id="rId16"/>
    <p:sldId id="267" r:id="rId17"/>
    <p:sldId id="322" r:id="rId18"/>
    <p:sldId id="323" r:id="rId19"/>
    <p:sldId id="324" r:id="rId20"/>
    <p:sldId id="325" r:id="rId21"/>
    <p:sldId id="326" r:id="rId22"/>
    <p:sldId id="332" r:id="rId23"/>
    <p:sldId id="335" r:id="rId24"/>
    <p:sldId id="336" r:id="rId25"/>
    <p:sldId id="327" r:id="rId26"/>
    <p:sldId id="328" r:id="rId27"/>
    <p:sldId id="339" r:id="rId28"/>
    <p:sldId id="340" r:id="rId29"/>
    <p:sldId id="341" r:id="rId30"/>
    <p:sldId id="343" r:id="rId31"/>
    <p:sldId id="337" r:id="rId32"/>
    <p:sldId id="338" r:id="rId33"/>
  </p:sldIdLst>
  <p:sldSz cx="12192000" cy="6858000"/>
  <p:notesSz cx="10233025" cy="710247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828"/>
    <a:srgbClr val="17FF17"/>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31" autoAdjust="0"/>
  </p:normalViewPr>
  <p:slideViewPr>
    <p:cSldViewPr snapToGrid="0">
      <p:cViewPr varScale="1">
        <p:scale>
          <a:sx n="70" d="100"/>
          <a:sy n="70" d="100"/>
        </p:scale>
        <p:origin x="68"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FE2-482E-8277-044CF713295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487-406B-A33B-A1CF27FE47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487-406B-A33B-A1CF27FE478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487-406B-A33B-A1CF27FE478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487-406B-A33B-A1CF27FE478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487-406B-A33B-A1CF27FE478A}"/>
              </c:ext>
            </c:extLst>
          </c:dPt>
          <c:dLbls>
            <c:dLbl>
              <c:idx val="0"/>
              <c:layout>
                <c:manualLayout>
                  <c:x val="0.10048512229797055"/>
                  <c:y val="0.12013978190838301"/>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FE2-482E-8277-044CF7132951}"/>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プロダクションモデル</c:v>
                </c:pt>
                <c:pt idx="1">
                  <c:v>統合モデル</c:v>
                </c:pt>
                <c:pt idx="2">
                  <c:v>Statistical Catch at age </c:v>
                </c:pt>
                <c:pt idx="3">
                  <c:v>VPA</c:v>
                </c:pt>
                <c:pt idx="4">
                  <c:v>調査</c:v>
                </c:pt>
                <c:pt idx="5">
                  <c:v>その他</c:v>
                </c:pt>
              </c:strCache>
            </c:strRef>
          </c:cat>
          <c:val>
            <c:numRef>
              <c:f>Sheet1!$B$2:$B$7</c:f>
              <c:numCache>
                <c:formatCode>General</c:formatCode>
                <c:ptCount val="6"/>
                <c:pt idx="0">
                  <c:v>58</c:v>
                </c:pt>
                <c:pt idx="1">
                  <c:v>109</c:v>
                </c:pt>
                <c:pt idx="2">
                  <c:v>102</c:v>
                </c:pt>
                <c:pt idx="3">
                  <c:v>99</c:v>
                </c:pt>
                <c:pt idx="4">
                  <c:v>20</c:v>
                </c:pt>
                <c:pt idx="5">
                  <c:v>53</c:v>
                </c:pt>
              </c:numCache>
            </c:numRef>
          </c:val>
          <c:extLst>
            <c:ext xmlns:c16="http://schemas.microsoft.com/office/drawing/2014/chart" uri="{C3380CC4-5D6E-409C-BE32-E72D297353CC}">
              <c16:uniqueId val="{00000000-AFE2-482E-8277-044CF713295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15A00C-1F81-45CA-8AC4-BBC9FDE86FFB}" type="doc">
      <dgm:prSet loTypeId="urn:microsoft.com/office/officeart/2005/8/layout/process1" loCatId="process" qsTypeId="urn:microsoft.com/office/officeart/2005/8/quickstyle/simple1" qsCatId="simple" csTypeId="urn:microsoft.com/office/officeart/2005/8/colors/accent1_2" csCatId="accent1" phldr="1"/>
      <dgm:spPr/>
    </dgm:pt>
    <dgm:pt modelId="{03F603EE-6780-49CC-8D52-EFCC7E27DFB0}">
      <dgm:prSet phldrT="[テキスト]">
        <dgm:style>
          <a:lnRef idx="2">
            <a:schemeClr val="dk1"/>
          </a:lnRef>
          <a:fillRef idx="1">
            <a:schemeClr val="lt1"/>
          </a:fillRef>
          <a:effectRef idx="0">
            <a:schemeClr val="dk1"/>
          </a:effectRef>
          <a:fontRef idx="minor">
            <a:schemeClr val="dk1"/>
          </a:fontRef>
        </dgm:style>
      </dgm:prSet>
      <dgm:spPr>
        <a:ln w="38100"/>
      </dgm:spPr>
      <dgm:t>
        <a:bodyPr/>
        <a:lstStyle/>
        <a:p>
          <a:r>
            <a:rPr kumimoji="1" lang="ja-JP" altLang="en-US" dirty="0"/>
            <a:t>データ</a:t>
          </a:r>
        </a:p>
      </dgm:t>
    </dgm:pt>
    <dgm:pt modelId="{1191F898-6D6F-4612-BC27-03315F588EA5}" type="parTrans" cxnId="{58A08A29-8FC6-4A2A-AE9B-E9B1EBFD1A95}">
      <dgm:prSet/>
      <dgm:spPr/>
      <dgm:t>
        <a:bodyPr/>
        <a:lstStyle/>
        <a:p>
          <a:endParaRPr kumimoji="1" lang="ja-JP" altLang="en-US"/>
        </a:p>
      </dgm:t>
    </dgm:pt>
    <dgm:pt modelId="{FD100BA6-F396-4C0E-B784-4462BC1E2BDD}" type="sibTrans" cxnId="{58A08A29-8FC6-4A2A-AE9B-E9B1EBFD1A95}">
      <dgm:prSet/>
      <dgm:spPr/>
      <dgm:t>
        <a:bodyPr/>
        <a:lstStyle/>
        <a:p>
          <a:endParaRPr kumimoji="1" lang="ja-JP" altLang="en-US"/>
        </a:p>
      </dgm:t>
    </dgm:pt>
    <dgm:pt modelId="{F67C8850-2B30-4FDC-987E-88202684D3AF}">
      <dgm:prSet phldrT="[テキスト]"/>
      <dgm:spPr>
        <a:solidFill>
          <a:schemeClr val="accent2"/>
        </a:solidFill>
      </dgm:spPr>
      <dgm:t>
        <a:bodyPr/>
        <a:lstStyle/>
        <a:p>
          <a:r>
            <a:rPr kumimoji="1" lang="ja-JP" altLang="en-US" dirty="0"/>
            <a:t>資源評価モデル</a:t>
          </a:r>
        </a:p>
      </dgm:t>
    </dgm:pt>
    <dgm:pt modelId="{DFE63FD2-5A1C-4BFC-8D73-E5AD41540F22}" type="parTrans" cxnId="{9A7DA8F9-9E0C-468E-9A5C-ABF3219A81A9}">
      <dgm:prSet/>
      <dgm:spPr/>
      <dgm:t>
        <a:bodyPr/>
        <a:lstStyle/>
        <a:p>
          <a:endParaRPr kumimoji="1" lang="ja-JP" altLang="en-US"/>
        </a:p>
      </dgm:t>
    </dgm:pt>
    <dgm:pt modelId="{7A991969-B7D0-4EA1-A71B-6C83B1A8648B}" type="sibTrans" cxnId="{9A7DA8F9-9E0C-468E-9A5C-ABF3219A81A9}">
      <dgm:prSet/>
      <dgm:spPr/>
      <dgm:t>
        <a:bodyPr/>
        <a:lstStyle/>
        <a:p>
          <a:endParaRPr kumimoji="1" lang="ja-JP" altLang="en-US"/>
        </a:p>
      </dgm:t>
    </dgm:pt>
    <dgm:pt modelId="{925324A2-7B84-4B95-B9A4-025A5C901BD3}">
      <dgm:prSet phldrT="[テキスト]">
        <dgm:style>
          <a:lnRef idx="2">
            <a:schemeClr val="dk1"/>
          </a:lnRef>
          <a:fillRef idx="1">
            <a:schemeClr val="lt1"/>
          </a:fillRef>
          <a:effectRef idx="0">
            <a:schemeClr val="dk1"/>
          </a:effectRef>
          <a:fontRef idx="minor">
            <a:schemeClr val="dk1"/>
          </a:fontRef>
        </dgm:style>
      </dgm:prSet>
      <dgm:spPr>
        <a:ln w="28575">
          <a:prstDash val="sysDash"/>
        </a:ln>
      </dgm:spPr>
      <dgm:t>
        <a:bodyPr/>
        <a:lstStyle/>
        <a:p>
          <a:r>
            <a:rPr kumimoji="1" lang="ja-JP" altLang="en-US" dirty="0"/>
            <a:t>疑似データ</a:t>
          </a:r>
        </a:p>
      </dgm:t>
    </dgm:pt>
    <dgm:pt modelId="{061B1EA7-ADB2-404A-AB47-33853F0AC8E4}" type="parTrans" cxnId="{E3724F7B-4FF2-4DFA-9B40-9852DC1D6DD2}">
      <dgm:prSet/>
      <dgm:spPr/>
      <dgm:t>
        <a:bodyPr/>
        <a:lstStyle/>
        <a:p>
          <a:endParaRPr kumimoji="1" lang="ja-JP" altLang="en-US"/>
        </a:p>
      </dgm:t>
    </dgm:pt>
    <dgm:pt modelId="{5D0AC405-B997-4A97-B05A-A55E9AE817B6}" type="sibTrans" cxnId="{E3724F7B-4FF2-4DFA-9B40-9852DC1D6DD2}">
      <dgm:prSet/>
      <dgm:spPr/>
      <dgm:t>
        <a:bodyPr/>
        <a:lstStyle/>
        <a:p>
          <a:endParaRPr kumimoji="1" lang="ja-JP" altLang="en-US"/>
        </a:p>
      </dgm:t>
    </dgm:pt>
    <dgm:pt modelId="{64E1A332-F80B-48D1-AA59-C5CEA652BD44}">
      <dgm:prSet phldrT="[テキスト]"/>
      <dgm:spPr>
        <a:solidFill>
          <a:schemeClr val="accent2">
            <a:lumMod val="50000"/>
          </a:schemeClr>
        </a:solidFill>
      </dgm:spPr>
      <dgm:t>
        <a:bodyPr/>
        <a:lstStyle/>
        <a:p>
          <a:r>
            <a:rPr kumimoji="1" lang="ja-JP" altLang="en-US" dirty="0"/>
            <a:t>別の資源評価モデル</a:t>
          </a:r>
        </a:p>
      </dgm:t>
    </dgm:pt>
    <dgm:pt modelId="{AFEBD79F-2C8E-47CC-995E-738DFBD2A16C}" type="parTrans" cxnId="{8F5F1C5A-1BE5-41DF-95B2-6E626FA5495C}">
      <dgm:prSet/>
      <dgm:spPr/>
      <dgm:t>
        <a:bodyPr/>
        <a:lstStyle/>
        <a:p>
          <a:endParaRPr kumimoji="1" lang="ja-JP" altLang="en-US"/>
        </a:p>
      </dgm:t>
    </dgm:pt>
    <dgm:pt modelId="{363FBBD4-8914-4C96-A4F8-3ADC0708E635}" type="sibTrans" cxnId="{8F5F1C5A-1BE5-41DF-95B2-6E626FA5495C}">
      <dgm:prSet/>
      <dgm:spPr/>
      <dgm:t>
        <a:bodyPr/>
        <a:lstStyle/>
        <a:p>
          <a:endParaRPr kumimoji="1" lang="ja-JP" altLang="en-US"/>
        </a:p>
      </dgm:t>
    </dgm:pt>
    <dgm:pt modelId="{19D092F3-6F6F-4C40-AF90-5480D16DD0A7}">
      <dgm:prSet phldrT="[テキスト]"/>
      <dgm:spPr>
        <a:solidFill>
          <a:schemeClr val="accent5">
            <a:lumMod val="50000"/>
          </a:schemeClr>
        </a:solidFill>
      </dgm:spPr>
      <dgm:t>
        <a:bodyPr/>
        <a:lstStyle/>
        <a:p>
          <a:r>
            <a:rPr kumimoji="1" lang="ja-JP" altLang="en-US" dirty="0"/>
            <a:t>推定結果</a:t>
          </a:r>
        </a:p>
      </dgm:t>
    </dgm:pt>
    <dgm:pt modelId="{6E652B81-70F3-4E86-8857-DEF2B4CD3F55}" type="parTrans" cxnId="{6E2D004C-E447-4D47-8D71-F965532B1FB1}">
      <dgm:prSet/>
      <dgm:spPr/>
      <dgm:t>
        <a:bodyPr/>
        <a:lstStyle/>
        <a:p>
          <a:endParaRPr kumimoji="1" lang="ja-JP" altLang="en-US"/>
        </a:p>
      </dgm:t>
    </dgm:pt>
    <dgm:pt modelId="{D4B3D9B1-0F91-4CC7-ABCF-6EC4C2B4D489}" type="sibTrans" cxnId="{6E2D004C-E447-4D47-8D71-F965532B1FB1}">
      <dgm:prSet/>
      <dgm:spPr/>
      <dgm:t>
        <a:bodyPr/>
        <a:lstStyle/>
        <a:p>
          <a:endParaRPr kumimoji="1" lang="ja-JP" altLang="en-US"/>
        </a:p>
      </dgm:t>
    </dgm:pt>
    <dgm:pt modelId="{D45C178C-7517-4005-8FEB-F565DA18D455}" type="pres">
      <dgm:prSet presAssocID="{D115A00C-1F81-45CA-8AC4-BBC9FDE86FFB}" presName="Name0" presStyleCnt="0">
        <dgm:presLayoutVars>
          <dgm:dir/>
          <dgm:resizeHandles val="exact"/>
        </dgm:presLayoutVars>
      </dgm:prSet>
      <dgm:spPr/>
    </dgm:pt>
    <dgm:pt modelId="{B215E7A5-A7C1-4BE2-B8F0-299CA152640D}" type="pres">
      <dgm:prSet presAssocID="{03F603EE-6780-49CC-8D52-EFCC7E27DFB0}" presName="node" presStyleLbl="node1" presStyleIdx="0" presStyleCnt="5">
        <dgm:presLayoutVars>
          <dgm:bulletEnabled val="1"/>
        </dgm:presLayoutVars>
      </dgm:prSet>
      <dgm:spPr/>
    </dgm:pt>
    <dgm:pt modelId="{37DE8BC2-4E6D-4036-9D89-2842A3C57240}" type="pres">
      <dgm:prSet presAssocID="{FD100BA6-F396-4C0E-B784-4462BC1E2BDD}" presName="sibTrans" presStyleLbl="sibTrans2D1" presStyleIdx="0" presStyleCnt="4"/>
      <dgm:spPr/>
    </dgm:pt>
    <dgm:pt modelId="{1F2EF407-BB4F-45C6-ADC5-09B5A7C3BE32}" type="pres">
      <dgm:prSet presAssocID="{FD100BA6-F396-4C0E-B784-4462BC1E2BDD}" presName="connectorText" presStyleLbl="sibTrans2D1" presStyleIdx="0" presStyleCnt="4"/>
      <dgm:spPr/>
    </dgm:pt>
    <dgm:pt modelId="{CEBE0A1F-122A-4883-8879-D334EFCED5AE}" type="pres">
      <dgm:prSet presAssocID="{F67C8850-2B30-4FDC-987E-88202684D3AF}" presName="node" presStyleLbl="node1" presStyleIdx="1" presStyleCnt="5">
        <dgm:presLayoutVars>
          <dgm:bulletEnabled val="1"/>
        </dgm:presLayoutVars>
      </dgm:prSet>
      <dgm:spPr/>
    </dgm:pt>
    <dgm:pt modelId="{F3251C7F-28D2-49DD-BE6F-B04BFDA87B76}" type="pres">
      <dgm:prSet presAssocID="{7A991969-B7D0-4EA1-A71B-6C83B1A8648B}" presName="sibTrans" presStyleLbl="sibTrans2D1" presStyleIdx="1" presStyleCnt="4"/>
      <dgm:spPr/>
    </dgm:pt>
    <dgm:pt modelId="{539FF386-8C83-4B2E-B0C0-027280B02CAB}" type="pres">
      <dgm:prSet presAssocID="{7A991969-B7D0-4EA1-A71B-6C83B1A8648B}" presName="connectorText" presStyleLbl="sibTrans2D1" presStyleIdx="1" presStyleCnt="4"/>
      <dgm:spPr/>
    </dgm:pt>
    <dgm:pt modelId="{12D73DD9-29CF-414C-A091-0CAFB3C16403}" type="pres">
      <dgm:prSet presAssocID="{925324A2-7B84-4B95-B9A4-025A5C901BD3}" presName="node" presStyleLbl="node1" presStyleIdx="2" presStyleCnt="5">
        <dgm:presLayoutVars>
          <dgm:bulletEnabled val="1"/>
        </dgm:presLayoutVars>
      </dgm:prSet>
      <dgm:spPr/>
    </dgm:pt>
    <dgm:pt modelId="{E9B7D67E-535B-40F9-A770-00945122A2E9}" type="pres">
      <dgm:prSet presAssocID="{5D0AC405-B997-4A97-B05A-A55E9AE817B6}" presName="sibTrans" presStyleLbl="sibTrans2D1" presStyleIdx="2" presStyleCnt="4"/>
      <dgm:spPr/>
    </dgm:pt>
    <dgm:pt modelId="{5875096E-889A-4963-B2A0-2564BAFDD058}" type="pres">
      <dgm:prSet presAssocID="{5D0AC405-B997-4A97-B05A-A55E9AE817B6}" presName="connectorText" presStyleLbl="sibTrans2D1" presStyleIdx="2" presStyleCnt="4"/>
      <dgm:spPr/>
    </dgm:pt>
    <dgm:pt modelId="{694A15FD-062A-4819-B46F-5883A74B5474}" type="pres">
      <dgm:prSet presAssocID="{64E1A332-F80B-48D1-AA59-C5CEA652BD44}" presName="node" presStyleLbl="node1" presStyleIdx="3" presStyleCnt="5">
        <dgm:presLayoutVars>
          <dgm:bulletEnabled val="1"/>
        </dgm:presLayoutVars>
      </dgm:prSet>
      <dgm:spPr/>
    </dgm:pt>
    <dgm:pt modelId="{6F4A0537-5520-4C38-AC71-58801C20BC4C}" type="pres">
      <dgm:prSet presAssocID="{363FBBD4-8914-4C96-A4F8-3ADC0708E635}" presName="sibTrans" presStyleLbl="sibTrans2D1" presStyleIdx="3" presStyleCnt="4"/>
      <dgm:spPr/>
    </dgm:pt>
    <dgm:pt modelId="{B18CA805-DBFD-45EB-BC55-A254C2A4CB8A}" type="pres">
      <dgm:prSet presAssocID="{363FBBD4-8914-4C96-A4F8-3ADC0708E635}" presName="connectorText" presStyleLbl="sibTrans2D1" presStyleIdx="3" presStyleCnt="4"/>
      <dgm:spPr/>
    </dgm:pt>
    <dgm:pt modelId="{609942C7-AE33-4446-BF34-ECFA917630BF}" type="pres">
      <dgm:prSet presAssocID="{19D092F3-6F6F-4C40-AF90-5480D16DD0A7}" presName="node" presStyleLbl="node1" presStyleIdx="4" presStyleCnt="5">
        <dgm:presLayoutVars>
          <dgm:bulletEnabled val="1"/>
        </dgm:presLayoutVars>
      </dgm:prSet>
      <dgm:spPr>
        <a:prstGeom prst="ellipse">
          <a:avLst/>
        </a:prstGeom>
      </dgm:spPr>
    </dgm:pt>
  </dgm:ptLst>
  <dgm:cxnLst>
    <dgm:cxn modelId="{CF5CFC1D-5130-4321-BFA7-43D23DA54A06}" type="presOf" srcId="{F67C8850-2B30-4FDC-987E-88202684D3AF}" destId="{CEBE0A1F-122A-4883-8879-D334EFCED5AE}" srcOrd="0" destOrd="0" presId="urn:microsoft.com/office/officeart/2005/8/layout/process1"/>
    <dgm:cxn modelId="{8F5F1C5A-1BE5-41DF-95B2-6E626FA5495C}" srcId="{D115A00C-1F81-45CA-8AC4-BBC9FDE86FFB}" destId="{64E1A332-F80B-48D1-AA59-C5CEA652BD44}" srcOrd="3" destOrd="0" parTransId="{AFEBD79F-2C8E-47CC-995E-738DFBD2A16C}" sibTransId="{363FBBD4-8914-4C96-A4F8-3ADC0708E635}"/>
    <dgm:cxn modelId="{58A08A29-8FC6-4A2A-AE9B-E9B1EBFD1A95}" srcId="{D115A00C-1F81-45CA-8AC4-BBC9FDE86FFB}" destId="{03F603EE-6780-49CC-8D52-EFCC7E27DFB0}" srcOrd="0" destOrd="0" parTransId="{1191F898-6D6F-4612-BC27-03315F588EA5}" sibTransId="{FD100BA6-F396-4C0E-B784-4462BC1E2BDD}"/>
    <dgm:cxn modelId="{34DCEF66-695A-4F29-9A1A-5C3A4A8827CE}" type="presOf" srcId="{64E1A332-F80B-48D1-AA59-C5CEA652BD44}" destId="{694A15FD-062A-4819-B46F-5883A74B5474}" srcOrd="0" destOrd="0" presId="urn:microsoft.com/office/officeart/2005/8/layout/process1"/>
    <dgm:cxn modelId="{8D8773B3-7594-45ED-8042-93901F141750}" type="presOf" srcId="{FD100BA6-F396-4C0E-B784-4462BC1E2BDD}" destId="{1F2EF407-BB4F-45C6-ADC5-09B5A7C3BE32}" srcOrd="1" destOrd="0" presId="urn:microsoft.com/office/officeart/2005/8/layout/process1"/>
    <dgm:cxn modelId="{F5E6EDEE-615D-46ED-A9B0-C154B8B7065C}" type="presOf" srcId="{363FBBD4-8914-4C96-A4F8-3ADC0708E635}" destId="{B18CA805-DBFD-45EB-BC55-A254C2A4CB8A}" srcOrd="1" destOrd="0" presId="urn:microsoft.com/office/officeart/2005/8/layout/process1"/>
    <dgm:cxn modelId="{B128C2C4-AEC9-4CF0-8EC2-E35B28F030A5}" type="presOf" srcId="{7A991969-B7D0-4EA1-A71B-6C83B1A8648B}" destId="{539FF386-8C83-4B2E-B0C0-027280B02CAB}" srcOrd="1" destOrd="0" presId="urn:microsoft.com/office/officeart/2005/8/layout/process1"/>
    <dgm:cxn modelId="{BE6FBB85-C7E8-47F6-AC31-BE80B8A3F9C2}" type="presOf" srcId="{D115A00C-1F81-45CA-8AC4-BBC9FDE86FFB}" destId="{D45C178C-7517-4005-8FEB-F565DA18D455}" srcOrd="0" destOrd="0" presId="urn:microsoft.com/office/officeart/2005/8/layout/process1"/>
    <dgm:cxn modelId="{6E2D004C-E447-4D47-8D71-F965532B1FB1}" srcId="{D115A00C-1F81-45CA-8AC4-BBC9FDE86FFB}" destId="{19D092F3-6F6F-4C40-AF90-5480D16DD0A7}" srcOrd="4" destOrd="0" parTransId="{6E652B81-70F3-4E86-8857-DEF2B4CD3F55}" sibTransId="{D4B3D9B1-0F91-4CC7-ABCF-6EC4C2B4D489}"/>
    <dgm:cxn modelId="{E3724F7B-4FF2-4DFA-9B40-9852DC1D6DD2}" srcId="{D115A00C-1F81-45CA-8AC4-BBC9FDE86FFB}" destId="{925324A2-7B84-4B95-B9A4-025A5C901BD3}" srcOrd="2" destOrd="0" parTransId="{061B1EA7-ADB2-404A-AB47-33853F0AC8E4}" sibTransId="{5D0AC405-B997-4A97-B05A-A55E9AE817B6}"/>
    <dgm:cxn modelId="{405D773A-9F51-41D5-9F8C-15412DC3562D}" type="presOf" srcId="{5D0AC405-B997-4A97-B05A-A55E9AE817B6}" destId="{E9B7D67E-535B-40F9-A770-00945122A2E9}" srcOrd="0" destOrd="0" presId="urn:microsoft.com/office/officeart/2005/8/layout/process1"/>
    <dgm:cxn modelId="{7CC07D4C-12FC-4ED7-B7BD-8AD160BA3BF8}" type="presOf" srcId="{363FBBD4-8914-4C96-A4F8-3ADC0708E635}" destId="{6F4A0537-5520-4C38-AC71-58801C20BC4C}" srcOrd="0" destOrd="0" presId="urn:microsoft.com/office/officeart/2005/8/layout/process1"/>
    <dgm:cxn modelId="{AA03B3C2-888C-4D2D-8EDF-C6AAD0014C15}" type="presOf" srcId="{925324A2-7B84-4B95-B9A4-025A5C901BD3}" destId="{12D73DD9-29CF-414C-A091-0CAFB3C16403}" srcOrd="0" destOrd="0" presId="urn:microsoft.com/office/officeart/2005/8/layout/process1"/>
    <dgm:cxn modelId="{887715DB-146B-42C9-AFE5-8D21FF10DD99}" type="presOf" srcId="{19D092F3-6F6F-4C40-AF90-5480D16DD0A7}" destId="{609942C7-AE33-4446-BF34-ECFA917630BF}" srcOrd="0" destOrd="0" presId="urn:microsoft.com/office/officeart/2005/8/layout/process1"/>
    <dgm:cxn modelId="{02DCB7E5-0C29-4663-8F39-6937CC1FE50B}" type="presOf" srcId="{7A991969-B7D0-4EA1-A71B-6C83B1A8648B}" destId="{F3251C7F-28D2-49DD-BE6F-B04BFDA87B76}" srcOrd="0" destOrd="0" presId="urn:microsoft.com/office/officeart/2005/8/layout/process1"/>
    <dgm:cxn modelId="{CB97CE5F-2A00-42DE-8166-486F5A72E0C5}" type="presOf" srcId="{FD100BA6-F396-4C0E-B784-4462BC1E2BDD}" destId="{37DE8BC2-4E6D-4036-9D89-2842A3C57240}" srcOrd="0" destOrd="0" presId="urn:microsoft.com/office/officeart/2005/8/layout/process1"/>
    <dgm:cxn modelId="{8EC8793B-81FB-4202-9EFE-BD3EEB10BA9F}" type="presOf" srcId="{5D0AC405-B997-4A97-B05A-A55E9AE817B6}" destId="{5875096E-889A-4963-B2A0-2564BAFDD058}" srcOrd="1" destOrd="0" presId="urn:microsoft.com/office/officeart/2005/8/layout/process1"/>
    <dgm:cxn modelId="{9A7DA8F9-9E0C-468E-9A5C-ABF3219A81A9}" srcId="{D115A00C-1F81-45CA-8AC4-BBC9FDE86FFB}" destId="{F67C8850-2B30-4FDC-987E-88202684D3AF}" srcOrd="1" destOrd="0" parTransId="{DFE63FD2-5A1C-4BFC-8D73-E5AD41540F22}" sibTransId="{7A991969-B7D0-4EA1-A71B-6C83B1A8648B}"/>
    <dgm:cxn modelId="{9845C831-06AD-4266-A773-43C030B0C69F}" type="presOf" srcId="{03F603EE-6780-49CC-8D52-EFCC7E27DFB0}" destId="{B215E7A5-A7C1-4BE2-B8F0-299CA152640D}" srcOrd="0" destOrd="0" presId="urn:microsoft.com/office/officeart/2005/8/layout/process1"/>
    <dgm:cxn modelId="{588E3B0B-F556-49F8-9910-BBF164EB9F3A}" type="presParOf" srcId="{D45C178C-7517-4005-8FEB-F565DA18D455}" destId="{B215E7A5-A7C1-4BE2-B8F0-299CA152640D}" srcOrd="0" destOrd="0" presId="urn:microsoft.com/office/officeart/2005/8/layout/process1"/>
    <dgm:cxn modelId="{97426C12-B95F-42F7-AEE8-4FA5F423C2DB}" type="presParOf" srcId="{D45C178C-7517-4005-8FEB-F565DA18D455}" destId="{37DE8BC2-4E6D-4036-9D89-2842A3C57240}" srcOrd="1" destOrd="0" presId="urn:microsoft.com/office/officeart/2005/8/layout/process1"/>
    <dgm:cxn modelId="{A46AA37E-513A-4BF3-81C8-27F9F6BDDCF3}" type="presParOf" srcId="{37DE8BC2-4E6D-4036-9D89-2842A3C57240}" destId="{1F2EF407-BB4F-45C6-ADC5-09B5A7C3BE32}" srcOrd="0" destOrd="0" presId="urn:microsoft.com/office/officeart/2005/8/layout/process1"/>
    <dgm:cxn modelId="{A7B0A49F-3C8E-4827-A5C2-9DA41097EE6D}" type="presParOf" srcId="{D45C178C-7517-4005-8FEB-F565DA18D455}" destId="{CEBE0A1F-122A-4883-8879-D334EFCED5AE}" srcOrd="2" destOrd="0" presId="urn:microsoft.com/office/officeart/2005/8/layout/process1"/>
    <dgm:cxn modelId="{15B6A8E0-8996-4D22-9063-64D85E66133F}" type="presParOf" srcId="{D45C178C-7517-4005-8FEB-F565DA18D455}" destId="{F3251C7F-28D2-49DD-BE6F-B04BFDA87B76}" srcOrd="3" destOrd="0" presId="urn:microsoft.com/office/officeart/2005/8/layout/process1"/>
    <dgm:cxn modelId="{ED48CB6F-5137-434C-BFE7-8231F9901191}" type="presParOf" srcId="{F3251C7F-28D2-49DD-BE6F-B04BFDA87B76}" destId="{539FF386-8C83-4B2E-B0C0-027280B02CAB}" srcOrd="0" destOrd="0" presId="urn:microsoft.com/office/officeart/2005/8/layout/process1"/>
    <dgm:cxn modelId="{3415E0A0-1589-4EE1-9300-72F6B8CE1F58}" type="presParOf" srcId="{D45C178C-7517-4005-8FEB-F565DA18D455}" destId="{12D73DD9-29CF-414C-A091-0CAFB3C16403}" srcOrd="4" destOrd="0" presId="urn:microsoft.com/office/officeart/2005/8/layout/process1"/>
    <dgm:cxn modelId="{F194DCF2-D561-4B52-9340-06E37438E73F}" type="presParOf" srcId="{D45C178C-7517-4005-8FEB-F565DA18D455}" destId="{E9B7D67E-535B-40F9-A770-00945122A2E9}" srcOrd="5" destOrd="0" presId="urn:microsoft.com/office/officeart/2005/8/layout/process1"/>
    <dgm:cxn modelId="{D78F82A4-6F43-4D75-9E44-903D8BACB432}" type="presParOf" srcId="{E9B7D67E-535B-40F9-A770-00945122A2E9}" destId="{5875096E-889A-4963-B2A0-2564BAFDD058}" srcOrd="0" destOrd="0" presId="urn:microsoft.com/office/officeart/2005/8/layout/process1"/>
    <dgm:cxn modelId="{6F5EDE9D-FA06-4AF8-AB14-85528E182FD3}" type="presParOf" srcId="{D45C178C-7517-4005-8FEB-F565DA18D455}" destId="{694A15FD-062A-4819-B46F-5883A74B5474}" srcOrd="6" destOrd="0" presId="urn:microsoft.com/office/officeart/2005/8/layout/process1"/>
    <dgm:cxn modelId="{53829AC5-2B13-4663-9D2B-A730A5543528}" type="presParOf" srcId="{D45C178C-7517-4005-8FEB-F565DA18D455}" destId="{6F4A0537-5520-4C38-AC71-58801C20BC4C}" srcOrd="7" destOrd="0" presId="urn:microsoft.com/office/officeart/2005/8/layout/process1"/>
    <dgm:cxn modelId="{8E6707A6-E6F0-4A75-ACC1-39CC014630FF}" type="presParOf" srcId="{6F4A0537-5520-4C38-AC71-58801C20BC4C}" destId="{B18CA805-DBFD-45EB-BC55-A254C2A4CB8A}" srcOrd="0" destOrd="0" presId="urn:microsoft.com/office/officeart/2005/8/layout/process1"/>
    <dgm:cxn modelId="{773E7E5E-E991-4AA2-B4B8-EB3E6A00DF2E}" type="presParOf" srcId="{D45C178C-7517-4005-8FEB-F565DA18D455}" destId="{609942C7-AE33-4446-BF34-ECFA917630BF}"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5E7A5-A7C1-4BE2-B8F0-299CA152640D}">
      <dsp:nvSpPr>
        <dsp:cNvPr id="0" name=""/>
        <dsp:cNvSpPr/>
      </dsp:nvSpPr>
      <dsp:spPr>
        <a:xfrm>
          <a:off x="5258" y="378033"/>
          <a:ext cx="1630164" cy="978098"/>
        </a:xfrm>
        <a:prstGeom prst="roundRect">
          <a:avLst>
            <a:gd name="adj" fmla="val 10000"/>
          </a:avLst>
        </a:prstGeom>
        <a:solidFill>
          <a:schemeClr val="lt1"/>
        </a:solidFill>
        <a:ln w="381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データ</a:t>
          </a:r>
        </a:p>
      </dsp:txBody>
      <dsp:txXfrm>
        <a:off x="33906" y="406681"/>
        <a:ext cx="1572868" cy="920802"/>
      </dsp:txXfrm>
    </dsp:sp>
    <dsp:sp modelId="{37DE8BC2-4E6D-4036-9D89-2842A3C57240}">
      <dsp:nvSpPr>
        <dsp:cNvPr id="0" name=""/>
        <dsp:cNvSpPr/>
      </dsp:nvSpPr>
      <dsp:spPr>
        <a:xfrm>
          <a:off x="1798439" y="664942"/>
          <a:ext cx="345594" cy="4042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p>
      </dsp:txBody>
      <dsp:txXfrm>
        <a:off x="1798439" y="745798"/>
        <a:ext cx="241916" cy="242568"/>
      </dsp:txXfrm>
    </dsp:sp>
    <dsp:sp modelId="{CEBE0A1F-122A-4883-8879-D334EFCED5AE}">
      <dsp:nvSpPr>
        <dsp:cNvPr id="0" name=""/>
        <dsp:cNvSpPr/>
      </dsp:nvSpPr>
      <dsp:spPr>
        <a:xfrm>
          <a:off x="2287488" y="378033"/>
          <a:ext cx="1630164" cy="978098"/>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資源評価モデル</a:t>
          </a:r>
        </a:p>
      </dsp:txBody>
      <dsp:txXfrm>
        <a:off x="2316136" y="406681"/>
        <a:ext cx="1572868" cy="920802"/>
      </dsp:txXfrm>
    </dsp:sp>
    <dsp:sp modelId="{F3251C7F-28D2-49DD-BE6F-B04BFDA87B76}">
      <dsp:nvSpPr>
        <dsp:cNvPr id="0" name=""/>
        <dsp:cNvSpPr/>
      </dsp:nvSpPr>
      <dsp:spPr>
        <a:xfrm>
          <a:off x="4080668" y="664942"/>
          <a:ext cx="345594" cy="4042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p>
      </dsp:txBody>
      <dsp:txXfrm>
        <a:off x="4080668" y="745798"/>
        <a:ext cx="241916" cy="242568"/>
      </dsp:txXfrm>
    </dsp:sp>
    <dsp:sp modelId="{12D73DD9-29CF-414C-A091-0CAFB3C16403}">
      <dsp:nvSpPr>
        <dsp:cNvPr id="0" name=""/>
        <dsp:cNvSpPr/>
      </dsp:nvSpPr>
      <dsp:spPr>
        <a:xfrm>
          <a:off x="4569717" y="378033"/>
          <a:ext cx="1630164" cy="978098"/>
        </a:xfrm>
        <a:prstGeom prst="roundRect">
          <a:avLst>
            <a:gd name="adj" fmla="val 10000"/>
          </a:avLst>
        </a:prstGeom>
        <a:solidFill>
          <a:schemeClr val="lt1"/>
        </a:solidFill>
        <a:ln w="28575" cap="flat" cmpd="sng" algn="ctr">
          <a:solidFill>
            <a:schemeClr val="dk1"/>
          </a:solidFill>
          <a:prstDash val="sysDash"/>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疑似データ</a:t>
          </a:r>
        </a:p>
      </dsp:txBody>
      <dsp:txXfrm>
        <a:off x="4598365" y="406681"/>
        <a:ext cx="1572868" cy="920802"/>
      </dsp:txXfrm>
    </dsp:sp>
    <dsp:sp modelId="{E9B7D67E-535B-40F9-A770-00945122A2E9}">
      <dsp:nvSpPr>
        <dsp:cNvPr id="0" name=""/>
        <dsp:cNvSpPr/>
      </dsp:nvSpPr>
      <dsp:spPr>
        <a:xfrm>
          <a:off x="6362898" y="664942"/>
          <a:ext cx="345594" cy="4042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p>
      </dsp:txBody>
      <dsp:txXfrm>
        <a:off x="6362898" y="745798"/>
        <a:ext cx="241916" cy="242568"/>
      </dsp:txXfrm>
    </dsp:sp>
    <dsp:sp modelId="{694A15FD-062A-4819-B46F-5883A74B5474}">
      <dsp:nvSpPr>
        <dsp:cNvPr id="0" name=""/>
        <dsp:cNvSpPr/>
      </dsp:nvSpPr>
      <dsp:spPr>
        <a:xfrm>
          <a:off x="6851947" y="378033"/>
          <a:ext cx="1630164" cy="978098"/>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別の資源評価モデル</a:t>
          </a:r>
        </a:p>
      </dsp:txBody>
      <dsp:txXfrm>
        <a:off x="6880595" y="406681"/>
        <a:ext cx="1572868" cy="920802"/>
      </dsp:txXfrm>
    </dsp:sp>
    <dsp:sp modelId="{6F4A0537-5520-4C38-AC71-58801C20BC4C}">
      <dsp:nvSpPr>
        <dsp:cNvPr id="0" name=""/>
        <dsp:cNvSpPr/>
      </dsp:nvSpPr>
      <dsp:spPr>
        <a:xfrm>
          <a:off x="8645128" y="664942"/>
          <a:ext cx="345594" cy="4042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p>
      </dsp:txBody>
      <dsp:txXfrm>
        <a:off x="8645128" y="745798"/>
        <a:ext cx="241916" cy="242568"/>
      </dsp:txXfrm>
    </dsp:sp>
    <dsp:sp modelId="{609942C7-AE33-4446-BF34-ECFA917630BF}">
      <dsp:nvSpPr>
        <dsp:cNvPr id="0" name=""/>
        <dsp:cNvSpPr/>
      </dsp:nvSpPr>
      <dsp:spPr>
        <a:xfrm>
          <a:off x="9134177" y="378033"/>
          <a:ext cx="1630164" cy="978098"/>
        </a:xfrm>
        <a:prstGeom prst="ellipse">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推定結果</a:t>
          </a:r>
        </a:p>
      </dsp:txBody>
      <dsp:txXfrm>
        <a:off x="9372909" y="521272"/>
        <a:ext cx="1152700" cy="6916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311" cy="356357"/>
          </a:xfrm>
          <a:prstGeom prst="rect">
            <a:avLst/>
          </a:prstGeom>
        </p:spPr>
        <p:txBody>
          <a:bodyPr vert="horz" lIns="99057" tIns="49528" rIns="99057" bIns="49528"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5796346" y="1"/>
            <a:ext cx="4434311" cy="356357"/>
          </a:xfrm>
          <a:prstGeom prst="rect">
            <a:avLst/>
          </a:prstGeom>
        </p:spPr>
        <p:txBody>
          <a:bodyPr vert="horz" lIns="99057" tIns="49528" rIns="99057" bIns="49528" rtlCol="0"/>
          <a:lstStyle>
            <a:lvl1pPr algn="r">
              <a:defRPr sz="1300"/>
            </a:lvl1pPr>
          </a:lstStyle>
          <a:p>
            <a:fld id="{297666E2-CF3A-4256-8B53-46595080B19B}" type="datetimeFigureOut">
              <a:rPr kumimoji="1" lang="ja-JP" altLang="en-US" smtClean="0"/>
              <a:t>2017/6/6</a:t>
            </a:fld>
            <a:endParaRPr kumimoji="1" lang="ja-JP" altLang="en-US"/>
          </a:p>
        </p:txBody>
      </p:sp>
      <p:sp>
        <p:nvSpPr>
          <p:cNvPr id="4" name="フッター プレースホルダー 3"/>
          <p:cNvSpPr>
            <a:spLocks noGrp="1"/>
          </p:cNvSpPr>
          <p:nvPr>
            <p:ph type="ftr" sz="quarter" idx="2"/>
          </p:nvPr>
        </p:nvSpPr>
        <p:spPr>
          <a:xfrm>
            <a:off x="0" y="6746119"/>
            <a:ext cx="4434311" cy="356356"/>
          </a:xfrm>
          <a:prstGeom prst="rect">
            <a:avLst/>
          </a:prstGeom>
        </p:spPr>
        <p:txBody>
          <a:bodyPr vert="horz" lIns="99057" tIns="49528" rIns="99057" bIns="49528"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5796346" y="6746119"/>
            <a:ext cx="4434311" cy="356356"/>
          </a:xfrm>
          <a:prstGeom prst="rect">
            <a:avLst/>
          </a:prstGeom>
        </p:spPr>
        <p:txBody>
          <a:bodyPr vert="horz" lIns="99057" tIns="49528" rIns="99057" bIns="49528" rtlCol="0" anchor="b"/>
          <a:lstStyle>
            <a:lvl1pPr algn="r">
              <a:defRPr sz="1300"/>
            </a:lvl1pPr>
          </a:lstStyle>
          <a:p>
            <a:fld id="{EE52B8AE-CE7A-400F-9200-2B8AE10F9D19}" type="slidenum">
              <a:rPr kumimoji="1" lang="ja-JP" altLang="en-US" smtClean="0"/>
              <a:t>‹#›</a:t>
            </a:fld>
            <a:endParaRPr kumimoji="1" lang="ja-JP" altLang="en-US"/>
          </a:p>
        </p:txBody>
      </p:sp>
    </p:spTree>
    <p:extLst>
      <p:ext uri="{BB962C8B-B14F-4D97-AF65-F5344CB8AC3E}">
        <p14:creationId xmlns:p14="http://schemas.microsoft.com/office/powerpoint/2010/main" val="14840027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311" cy="356357"/>
          </a:xfrm>
          <a:prstGeom prst="rect">
            <a:avLst/>
          </a:prstGeom>
        </p:spPr>
        <p:txBody>
          <a:bodyPr vert="horz" lIns="99057" tIns="49528" rIns="99057" bIns="49528" rtlCol="0"/>
          <a:lstStyle>
            <a:lvl1pPr algn="l">
              <a:defRPr sz="1300"/>
            </a:lvl1pPr>
          </a:lstStyle>
          <a:p>
            <a:endParaRPr kumimoji="1" lang="ja-JP" altLang="en-US"/>
          </a:p>
        </p:txBody>
      </p:sp>
      <p:sp>
        <p:nvSpPr>
          <p:cNvPr id="3" name="日付プレースホルダー 2"/>
          <p:cNvSpPr>
            <a:spLocks noGrp="1"/>
          </p:cNvSpPr>
          <p:nvPr>
            <p:ph type="dt" idx="1"/>
          </p:nvPr>
        </p:nvSpPr>
        <p:spPr>
          <a:xfrm>
            <a:off x="5796346" y="1"/>
            <a:ext cx="4434311" cy="356357"/>
          </a:xfrm>
          <a:prstGeom prst="rect">
            <a:avLst/>
          </a:prstGeom>
        </p:spPr>
        <p:txBody>
          <a:bodyPr vert="horz" lIns="99057" tIns="49528" rIns="99057" bIns="49528" rtlCol="0"/>
          <a:lstStyle>
            <a:lvl1pPr algn="r">
              <a:defRPr sz="1300"/>
            </a:lvl1pPr>
          </a:lstStyle>
          <a:p>
            <a:fld id="{D1710CF4-7A82-4E80-A82E-3B998FC25EBB}" type="datetimeFigureOut">
              <a:rPr kumimoji="1" lang="ja-JP" altLang="en-US" smtClean="0"/>
              <a:t>2017/6/6</a:t>
            </a:fld>
            <a:endParaRPr kumimoji="1" lang="ja-JP" altLang="en-US"/>
          </a:p>
        </p:txBody>
      </p:sp>
      <p:sp>
        <p:nvSpPr>
          <p:cNvPr id="4" name="スライド イメージ プレースホルダー 3"/>
          <p:cNvSpPr>
            <a:spLocks noGrp="1" noRot="1" noChangeAspect="1"/>
          </p:cNvSpPr>
          <p:nvPr>
            <p:ph type="sldImg" idx="2"/>
          </p:nvPr>
        </p:nvSpPr>
        <p:spPr>
          <a:xfrm>
            <a:off x="2986088" y="887413"/>
            <a:ext cx="4260850" cy="2397125"/>
          </a:xfrm>
          <a:prstGeom prst="rect">
            <a:avLst/>
          </a:prstGeom>
          <a:noFill/>
          <a:ln w="12700">
            <a:solidFill>
              <a:prstClr val="black"/>
            </a:solidFill>
          </a:ln>
        </p:spPr>
        <p:txBody>
          <a:bodyPr vert="horz" lIns="99057" tIns="49528" rIns="99057" bIns="49528" rtlCol="0" anchor="ctr"/>
          <a:lstStyle/>
          <a:p>
            <a:endParaRPr lang="ja-JP" altLang="en-US"/>
          </a:p>
        </p:txBody>
      </p:sp>
      <p:sp>
        <p:nvSpPr>
          <p:cNvPr id="5" name="ノート プレースホルダー 4"/>
          <p:cNvSpPr>
            <a:spLocks noGrp="1"/>
          </p:cNvSpPr>
          <p:nvPr>
            <p:ph type="body" sz="quarter" idx="3"/>
          </p:nvPr>
        </p:nvSpPr>
        <p:spPr>
          <a:xfrm>
            <a:off x="1023303" y="3418066"/>
            <a:ext cx="8186420" cy="2796600"/>
          </a:xfrm>
          <a:prstGeom prst="rect">
            <a:avLst/>
          </a:prstGeom>
        </p:spPr>
        <p:txBody>
          <a:bodyPr vert="horz" lIns="99057" tIns="49528" rIns="99057" bIns="4952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746119"/>
            <a:ext cx="4434311" cy="356356"/>
          </a:xfrm>
          <a:prstGeom prst="rect">
            <a:avLst/>
          </a:prstGeom>
        </p:spPr>
        <p:txBody>
          <a:bodyPr vert="horz" lIns="99057" tIns="49528" rIns="99057" bIns="4952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796346" y="6746119"/>
            <a:ext cx="4434311" cy="356356"/>
          </a:xfrm>
          <a:prstGeom prst="rect">
            <a:avLst/>
          </a:prstGeom>
        </p:spPr>
        <p:txBody>
          <a:bodyPr vert="horz" lIns="99057" tIns="49528" rIns="99057" bIns="49528" rtlCol="0" anchor="b"/>
          <a:lstStyle>
            <a:lvl1pPr algn="r">
              <a:defRPr sz="1300"/>
            </a:lvl1pPr>
          </a:lstStyle>
          <a:p>
            <a:fld id="{4122573E-B165-4CAF-84EF-85E99CD0FA0E}" type="slidenum">
              <a:rPr kumimoji="1" lang="ja-JP" altLang="en-US" smtClean="0"/>
              <a:t>‹#›</a:t>
            </a:fld>
            <a:endParaRPr kumimoji="1" lang="ja-JP" altLang="en-US"/>
          </a:p>
        </p:txBody>
      </p:sp>
    </p:spTree>
    <p:extLst>
      <p:ext uri="{BB962C8B-B14F-4D97-AF65-F5344CB8AC3E}">
        <p14:creationId xmlns:p14="http://schemas.microsoft.com/office/powerpoint/2010/main" val="17044070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122573E-B165-4CAF-84EF-85E99CD0FA0E}" type="slidenum">
              <a:rPr kumimoji="1" lang="ja-JP" altLang="en-US" smtClean="0"/>
              <a:t>25</a:t>
            </a:fld>
            <a:endParaRPr kumimoji="1" lang="ja-JP" altLang="en-US"/>
          </a:p>
        </p:txBody>
      </p:sp>
    </p:spTree>
    <p:extLst>
      <p:ext uri="{BB962C8B-B14F-4D97-AF65-F5344CB8AC3E}">
        <p14:creationId xmlns:p14="http://schemas.microsoft.com/office/powerpoint/2010/main" val="352115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122573E-B165-4CAF-84EF-85E99CD0FA0E}" type="slidenum">
              <a:rPr kumimoji="1" lang="ja-JP" altLang="en-US" smtClean="0"/>
              <a:t>26</a:t>
            </a:fld>
            <a:endParaRPr kumimoji="1" lang="ja-JP" altLang="en-US"/>
          </a:p>
        </p:txBody>
      </p:sp>
    </p:spTree>
    <p:extLst>
      <p:ext uri="{BB962C8B-B14F-4D97-AF65-F5344CB8AC3E}">
        <p14:creationId xmlns:p14="http://schemas.microsoft.com/office/powerpoint/2010/main" val="2587043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r &lt;- 0.3; K &lt;- 100; </a:t>
            </a:r>
          </a:p>
          <a:p>
            <a:pPr defTabSz="990570">
              <a:defRPr/>
            </a:pPr>
            <a:r>
              <a:rPr lang="en-US" altLang="ja-JP" dirty="0"/>
              <a:t>sigma &lt;-</a:t>
            </a:r>
            <a:r>
              <a:rPr lang="en-US" altLang="ja-JP" baseline="0" dirty="0"/>
              <a:t> c(0.7)</a:t>
            </a:r>
          </a:p>
          <a:p>
            <a:pPr defTabSz="990570">
              <a:defRPr/>
            </a:pPr>
            <a:r>
              <a:rPr lang="en-US" altLang="ja-JP" baseline="0" dirty="0" err="1"/>
              <a:t>F.error</a:t>
            </a:r>
            <a:r>
              <a:rPr lang="en-US" altLang="ja-JP" baseline="0" dirty="0"/>
              <a:t> &lt;- list(c(0,0), c(0,0.3),c(0.2,0.3))</a:t>
            </a:r>
          </a:p>
          <a:p>
            <a:pPr defTabSz="990570">
              <a:defRPr/>
            </a:pPr>
            <a:endParaRPr lang="en-US" altLang="ja-JP" baseline="0" dirty="0"/>
          </a:p>
          <a:p>
            <a:pPr defTabSz="990570">
              <a:defRPr/>
            </a:pPr>
            <a:r>
              <a:rPr lang="en-US" altLang="ja-JP" baseline="0" dirty="0"/>
              <a:t>boxplot(</a:t>
            </a:r>
            <a:r>
              <a:rPr lang="en-US" altLang="ja-JP" baseline="0" dirty="0" err="1"/>
              <a:t>exp</a:t>
            </a:r>
            <a:r>
              <a:rPr lang="en-US" altLang="ja-JP" baseline="0" dirty="0"/>
              <a:t>(</a:t>
            </a:r>
            <a:r>
              <a:rPr lang="en-US" altLang="ja-JP" baseline="0" dirty="0" err="1"/>
              <a:t>rnorm</a:t>
            </a:r>
            <a:r>
              <a:rPr lang="en-US" altLang="ja-JP" baseline="0" dirty="0"/>
              <a:t>(100,F.error[[2]][1],</a:t>
            </a:r>
            <a:r>
              <a:rPr lang="en-US" altLang="ja-JP" baseline="0" dirty="0" err="1"/>
              <a:t>F.error</a:t>
            </a:r>
            <a:r>
              <a:rPr lang="en-US" altLang="ja-JP" baseline="0" dirty="0"/>
              <a:t>[[2]][2])),</a:t>
            </a:r>
            <a:r>
              <a:rPr lang="en-US" altLang="ja-JP" baseline="0" dirty="0" err="1"/>
              <a:t>exp</a:t>
            </a:r>
            <a:r>
              <a:rPr lang="en-US" altLang="ja-JP" baseline="0" dirty="0"/>
              <a:t>(</a:t>
            </a:r>
            <a:r>
              <a:rPr lang="en-US" altLang="ja-JP" baseline="0" dirty="0" err="1"/>
              <a:t>rnorm</a:t>
            </a:r>
            <a:r>
              <a:rPr lang="en-US" altLang="ja-JP" baseline="0" dirty="0"/>
              <a:t>(100,F.error[[3]][1],</a:t>
            </a:r>
            <a:r>
              <a:rPr lang="en-US" altLang="ja-JP" baseline="0" dirty="0" err="1"/>
              <a:t>F.error</a:t>
            </a:r>
            <a:r>
              <a:rPr lang="en-US" altLang="ja-JP" baseline="0" dirty="0"/>
              <a:t>[[3]][2])),col="</a:t>
            </a:r>
            <a:r>
              <a:rPr lang="en-US" altLang="ja-JP" baseline="0" dirty="0" err="1"/>
              <a:t>lightblue</a:t>
            </a:r>
            <a:r>
              <a:rPr lang="en-US" altLang="ja-JP" baseline="0" dirty="0"/>
              <a:t>")</a:t>
            </a:r>
          </a:p>
          <a:p>
            <a:pPr defTabSz="990570">
              <a:defRPr/>
            </a:pPr>
            <a:r>
              <a:rPr lang="en-US" altLang="ja-JP" baseline="0" dirty="0" err="1"/>
              <a:t>abline</a:t>
            </a:r>
            <a:r>
              <a:rPr lang="en-US" altLang="ja-JP" baseline="0" dirty="0"/>
              <a:t>(h=1)</a:t>
            </a:r>
          </a:p>
          <a:p>
            <a:pPr defTabSz="990570">
              <a:defRPr/>
            </a:pPr>
            <a:r>
              <a:rPr lang="en-US" altLang="ja-JP" baseline="0" dirty="0"/>
              <a:t> </a:t>
            </a:r>
          </a:p>
          <a:p>
            <a:pPr defTabSz="990570">
              <a:defRPr/>
            </a:pPr>
            <a:endParaRPr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4122573E-B165-4CAF-84EF-85E99CD0FA0E}" type="slidenum">
              <a:rPr kumimoji="1" lang="ja-JP" altLang="en-US" smtClean="0"/>
              <a:t>28</a:t>
            </a:fld>
            <a:endParaRPr kumimoji="1" lang="ja-JP" altLang="en-US"/>
          </a:p>
        </p:txBody>
      </p:sp>
    </p:spTree>
    <p:extLst>
      <p:ext uri="{BB962C8B-B14F-4D97-AF65-F5344CB8AC3E}">
        <p14:creationId xmlns:p14="http://schemas.microsoft.com/office/powerpoint/2010/main" val="133499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570">
              <a:defRPr/>
            </a:pPr>
            <a:r>
              <a:rPr lang="en-US" altLang="ja-JP" dirty="0"/>
              <a:t>F &lt;- </a:t>
            </a:r>
            <a:r>
              <a:rPr lang="en-US" altLang="ja-JP" sz="1300" dirty="0"/>
              <a:t>c(0.05,0.1,0.15,0.2,0.25,0.3)</a:t>
            </a:r>
          </a:p>
          <a:p>
            <a:r>
              <a:rPr lang="en-US" altLang="ja-JP" dirty="0" err="1"/>
              <a:t>ext.probs</a:t>
            </a:r>
            <a:r>
              <a:rPr lang="en-US" altLang="ja-JP" dirty="0"/>
              <a:t> &lt;- matrix(0,length(F),length(</a:t>
            </a:r>
            <a:r>
              <a:rPr lang="en-US" altLang="ja-JP" dirty="0" err="1"/>
              <a:t>F.error</a:t>
            </a:r>
            <a:r>
              <a:rPr lang="en-US" altLang="ja-JP" dirty="0"/>
              <a:t>))</a:t>
            </a:r>
          </a:p>
          <a:p>
            <a:pPr defTabSz="990570">
              <a:defRPr/>
            </a:pPr>
            <a:r>
              <a:rPr lang="en-US" altLang="ja-JP" dirty="0"/>
              <a:t>Nm &lt;- matrix(NA, 50, length(F)) # </a:t>
            </a:r>
            <a:r>
              <a:rPr lang="ja-JP" altLang="en-US" dirty="0"/>
              <a:t>空の</a:t>
            </a:r>
            <a:r>
              <a:rPr lang="en-US" altLang="ja-JP" dirty="0"/>
              <a:t>10</a:t>
            </a:r>
            <a:r>
              <a:rPr lang="ja-JP" altLang="en-US" dirty="0"/>
              <a:t>行</a:t>
            </a:r>
            <a:r>
              <a:rPr lang="en-US" altLang="ja-JP" dirty="0"/>
              <a:t>50</a:t>
            </a:r>
            <a:r>
              <a:rPr lang="ja-JP" altLang="en-US" dirty="0"/>
              <a:t>列の行列 </a:t>
            </a:r>
            <a:endParaRPr lang="en-US" altLang="ja-JP" dirty="0"/>
          </a:p>
          <a:p>
            <a:pPr defTabSz="990570">
              <a:defRPr/>
            </a:pPr>
            <a:r>
              <a:rPr lang="en-US" altLang="ja-JP" dirty="0"/>
              <a:t>Nm[1, ] &lt;- K # 1</a:t>
            </a:r>
            <a:r>
              <a:rPr lang="ja-JP" altLang="en-US" dirty="0"/>
              <a:t>年</a:t>
            </a:r>
            <a:r>
              <a:rPr lang="ja-JP" altLang="en-US" dirty="0" err="1"/>
              <a:t>めは</a:t>
            </a:r>
            <a:r>
              <a:rPr lang="en-US" altLang="ja-JP" dirty="0"/>
              <a:t>K(</a:t>
            </a:r>
            <a:r>
              <a:rPr lang="ja-JP" altLang="en-US" dirty="0"/>
              <a:t>環境収容量</a:t>
            </a:r>
            <a:r>
              <a:rPr lang="en-US" altLang="ja-JP" dirty="0"/>
              <a:t>)</a:t>
            </a:r>
            <a:r>
              <a:rPr lang="ja-JP" altLang="en-US" dirty="0"/>
              <a:t>からスタート</a:t>
            </a:r>
            <a:endParaRPr lang="en-US" altLang="ja-JP" dirty="0"/>
          </a:p>
          <a:p>
            <a:r>
              <a:rPr lang="en-US" altLang="ja-JP" dirty="0"/>
              <a:t>for(k in 1:length(</a:t>
            </a:r>
            <a:r>
              <a:rPr lang="en-US" altLang="ja-JP" dirty="0" err="1"/>
              <a:t>F.error</a:t>
            </a:r>
            <a:r>
              <a:rPr lang="en-US" altLang="ja-JP" dirty="0"/>
              <a:t>))</a:t>
            </a:r>
          </a:p>
          <a:p>
            <a:r>
              <a:rPr lang="en-US" altLang="ja-JP" dirty="0"/>
              <a:t>for(j in 1:length(F)){   </a:t>
            </a:r>
          </a:p>
          <a:p>
            <a:r>
              <a:rPr lang="ja-JP" altLang="en-US" dirty="0"/>
              <a:t>　</a:t>
            </a:r>
            <a:r>
              <a:rPr lang="en-US" altLang="ja-JP" dirty="0"/>
              <a:t>for(s in 1:5000){</a:t>
            </a:r>
          </a:p>
          <a:p>
            <a:r>
              <a:rPr lang="en-US" altLang="ja-JP" dirty="0"/>
              <a:t>      for(t in 1:49){</a:t>
            </a:r>
          </a:p>
          <a:p>
            <a:r>
              <a:rPr lang="en-US" altLang="ja-JP" dirty="0"/>
              <a:t>	 Nm[t+1, j] &lt;- (Nm[t, j] + r*Nm[t, j]*(1-Nm[t, j]/K)</a:t>
            </a:r>
            <a:r>
              <a:rPr lang="en-US" altLang="ja-JP" dirty="0">
                <a:solidFill>
                  <a:srgbClr val="FF0000"/>
                </a:solidFill>
              </a:rPr>
              <a:t>-F[j]*Nm[</a:t>
            </a:r>
            <a:r>
              <a:rPr lang="en-US" altLang="ja-JP" dirty="0" err="1">
                <a:solidFill>
                  <a:srgbClr val="FF0000"/>
                </a:solidFill>
              </a:rPr>
              <a:t>t,j</a:t>
            </a:r>
            <a:r>
              <a:rPr lang="en-US" altLang="ja-JP" dirty="0">
                <a:solidFill>
                  <a:srgbClr val="FF0000"/>
                </a:solidFill>
              </a:rPr>
              <a:t>]*</a:t>
            </a:r>
            <a:r>
              <a:rPr lang="en-US" altLang="ja-JP" dirty="0" err="1">
                <a:solidFill>
                  <a:srgbClr val="FF0000"/>
                </a:solidFill>
              </a:rPr>
              <a:t>exp</a:t>
            </a:r>
            <a:r>
              <a:rPr lang="en-US" altLang="ja-JP" dirty="0">
                <a:solidFill>
                  <a:srgbClr val="FF0000"/>
                </a:solidFill>
              </a:rPr>
              <a:t>(</a:t>
            </a:r>
            <a:r>
              <a:rPr lang="en-US" altLang="ja-JP" dirty="0" err="1">
                <a:solidFill>
                  <a:srgbClr val="FF0000"/>
                </a:solidFill>
              </a:rPr>
              <a:t>rnorm</a:t>
            </a:r>
            <a:r>
              <a:rPr lang="en-US" altLang="ja-JP" dirty="0">
                <a:solidFill>
                  <a:srgbClr val="FF0000"/>
                </a:solidFill>
              </a:rPr>
              <a:t>(1,F.error[[k]][1],</a:t>
            </a:r>
            <a:r>
              <a:rPr lang="en-US" altLang="ja-JP" dirty="0" err="1">
                <a:solidFill>
                  <a:srgbClr val="FF0000"/>
                </a:solidFill>
              </a:rPr>
              <a:t>F.error</a:t>
            </a:r>
            <a:r>
              <a:rPr lang="en-US" altLang="ja-JP" dirty="0">
                <a:solidFill>
                  <a:srgbClr val="FF0000"/>
                </a:solidFill>
              </a:rPr>
              <a:t>[[k]][2]))) * </a:t>
            </a:r>
            <a:r>
              <a:rPr lang="en-US" altLang="ja-JP" dirty="0" err="1">
                <a:solidFill>
                  <a:srgbClr val="FF0000"/>
                </a:solidFill>
              </a:rPr>
              <a:t>exp</a:t>
            </a:r>
            <a:r>
              <a:rPr lang="en-US" altLang="ja-JP" dirty="0">
                <a:solidFill>
                  <a:srgbClr val="FF0000"/>
                </a:solidFill>
              </a:rPr>
              <a:t>(</a:t>
            </a:r>
            <a:r>
              <a:rPr lang="en-US" altLang="ja-JP" u="sng" dirty="0" err="1">
                <a:solidFill>
                  <a:srgbClr val="FF0000"/>
                </a:solidFill>
              </a:rPr>
              <a:t>rnorm</a:t>
            </a:r>
            <a:r>
              <a:rPr lang="en-US" altLang="ja-JP" u="sng" dirty="0">
                <a:solidFill>
                  <a:srgbClr val="FF0000"/>
                </a:solidFill>
              </a:rPr>
              <a:t>(1,0,sigma)</a:t>
            </a:r>
            <a:r>
              <a:rPr lang="en-US" altLang="ja-JP" dirty="0">
                <a:solidFill>
                  <a:srgbClr val="FF0000"/>
                </a:solidFill>
              </a:rPr>
              <a:t>)</a:t>
            </a:r>
          </a:p>
          <a:p>
            <a:r>
              <a:rPr lang="en-US" altLang="ja-JP" dirty="0">
                <a:solidFill>
                  <a:srgbClr val="FF0000"/>
                </a:solidFill>
              </a:rPr>
              <a:t>	</a:t>
            </a:r>
            <a:r>
              <a:rPr lang="en-US" altLang="ja-JP" dirty="0"/>
              <a:t> if(Nm[t+1, j]&lt; 0) Nm[t+1, j] &lt;- 0</a:t>
            </a:r>
          </a:p>
          <a:p>
            <a:r>
              <a:rPr lang="en-US" altLang="ja-JP" dirty="0"/>
              <a:t>       }</a:t>
            </a:r>
          </a:p>
          <a:p>
            <a:r>
              <a:rPr lang="en-US" altLang="ja-JP" dirty="0"/>
              <a:t>      </a:t>
            </a:r>
            <a:r>
              <a:rPr lang="en-US" altLang="ja-JP" dirty="0" err="1"/>
              <a:t>ext.probs</a:t>
            </a:r>
            <a:r>
              <a:rPr lang="en-US" altLang="ja-JP" dirty="0"/>
              <a:t>[</a:t>
            </a:r>
            <a:r>
              <a:rPr lang="en-US" altLang="ja-JP" dirty="0" err="1"/>
              <a:t>j,k</a:t>
            </a:r>
            <a:r>
              <a:rPr lang="en-US" altLang="ja-JP" dirty="0"/>
              <a:t>] &lt;- </a:t>
            </a:r>
            <a:r>
              <a:rPr lang="en-US" altLang="ja-JP" dirty="0" err="1"/>
              <a:t>ext.probs</a:t>
            </a:r>
            <a:r>
              <a:rPr lang="en-US" altLang="ja-JP" dirty="0"/>
              <a:t>[</a:t>
            </a:r>
            <a:r>
              <a:rPr lang="en-US" altLang="ja-JP" dirty="0" err="1"/>
              <a:t>j,k</a:t>
            </a:r>
            <a:r>
              <a:rPr lang="en-US" altLang="ja-JP" dirty="0"/>
              <a:t>]  + </a:t>
            </a:r>
            <a:r>
              <a:rPr lang="en-US" altLang="ja-JP" dirty="0" err="1"/>
              <a:t>as.numeric</a:t>
            </a:r>
            <a:r>
              <a:rPr lang="en-US" altLang="ja-JP" dirty="0"/>
              <a:t>(Nm[t+1,j]&lt;0.5)</a:t>
            </a:r>
          </a:p>
          <a:p>
            <a:r>
              <a:rPr lang="en-US" altLang="ja-JP" dirty="0"/>
              <a:t>}} </a:t>
            </a:r>
          </a:p>
          <a:p>
            <a:pPr defTabSz="990570">
              <a:defRPr/>
            </a:pPr>
            <a:r>
              <a:rPr lang="en-US" altLang="ja-JP" dirty="0" err="1"/>
              <a:t>matplot</a:t>
            </a:r>
            <a:r>
              <a:rPr lang="en-US" altLang="ja-JP" dirty="0"/>
              <a:t>(F, </a:t>
            </a:r>
            <a:r>
              <a:rPr lang="en-US" altLang="ja-JP" dirty="0" err="1"/>
              <a:t>ext.probs</a:t>
            </a:r>
            <a:r>
              <a:rPr lang="en-US" altLang="ja-JP" dirty="0"/>
              <a:t>/5000, type="b",</a:t>
            </a:r>
            <a:r>
              <a:rPr lang="en-US" altLang="ja-JP" dirty="0" err="1"/>
              <a:t>xlab</a:t>
            </a:r>
            <a:r>
              <a:rPr lang="en-US" altLang="ja-JP" dirty="0"/>
              <a:t>="</a:t>
            </a:r>
            <a:r>
              <a:rPr lang="ja-JP" altLang="en-US" dirty="0"/>
              <a:t>漁獲率</a:t>
            </a:r>
            <a:r>
              <a:rPr lang="en-US" altLang="ja-JP" dirty="0"/>
              <a:t>",</a:t>
            </a:r>
            <a:r>
              <a:rPr lang="en-US" altLang="ja-JP" dirty="0" err="1"/>
              <a:t>ylab</a:t>
            </a:r>
            <a:r>
              <a:rPr lang="en-US" altLang="ja-JP" dirty="0"/>
              <a:t>="</a:t>
            </a:r>
            <a:r>
              <a:rPr lang="ja-JP" altLang="en-US" dirty="0"/>
              <a:t>絶滅確率</a:t>
            </a:r>
            <a:r>
              <a:rPr lang="en-US" altLang="ja-JP" dirty="0"/>
              <a:t>",</a:t>
            </a:r>
            <a:r>
              <a:rPr lang="en-US" altLang="ja-JP" dirty="0" err="1"/>
              <a:t>pch</a:t>
            </a:r>
            <a:r>
              <a:rPr lang="en-US" altLang="ja-JP" dirty="0"/>
              <a:t>=1:3,col=rainbow(3),</a:t>
            </a:r>
            <a:r>
              <a:rPr lang="en-US" altLang="ja-JP" dirty="0" err="1"/>
              <a:t>lty</a:t>
            </a:r>
            <a:r>
              <a:rPr lang="en-US" altLang="ja-JP" dirty="0"/>
              <a:t>=1,lwd=2,ylim=c(0,1))</a:t>
            </a:r>
          </a:p>
          <a:p>
            <a:pPr defTabSz="990570">
              <a:defRPr/>
            </a:pPr>
            <a:r>
              <a:rPr lang="en-US" altLang="ja-JP" dirty="0" err="1"/>
              <a:t>abline</a:t>
            </a:r>
            <a:r>
              <a:rPr lang="en-US" altLang="ja-JP" dirty="0"/>
              <a:t>(v=r/2,col=2)</a:t>
            </a:r>
          </a:p>
          <a:p>
            <a:pPr defTabSz="990570">
              <a:defRPr/>
            </a:pPr>
            <a:r>
              <a:rPr lang="en-US" altLang="ja-JP" dirty="0"/>
              <a:t># legend("</a:t>
            </a:r>
            <a:r>
              <a:rPr lang="en-US" altLang="ja-JP" dirty="0" err="1"/>
              <a:t>topright</a:t>
            </a:r>
            <a:r>
              <a:rPr lang="en-US" altLang="ja-JP" dirty="0"/>
              <a:t>",legend=</a:t>
            </a:r>
            <a:r>
              <a:rPr lang="en-US" altLang="ja-JP" dirty="0" err="1"/>
              <a:t>sigma,col</a:t>
            </a:r>
            <a:r>
              <a:rPr lang="en-US" altLang="ja-JP" dirty="0"/>
              <a:t>=rainbow(3),</a:t>
            </a:r>
            <a:r>
              <a:rPr lang="en-US" altLang="ja-JP" dirty="0" err="1"/>
              <a:t>pch</a:t>
            </a:r>
            <a:r>
              <a:rPr lang="en-US" altLang="ja-JP" dirty="0"/>
              <a:t>=1:3,lty=1,title="Sigma")</a:t>
            </a:r>
          </a:p>
          <a:p>
            <a:pPr defTabSz="990570">
              <a:defRPr/>
            </a:pPr>
            <a:endParaRPr lang="en-US" altLang="ja-JP" dirty="0"/>
          </a:p>
          <a:p>
            <a:pPr defTabSz="990570">
              <a:defRPr/>
            </a:pP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4122573E-B165-4CAF-84EF-85E99CD0FA0E}" type="slidenum">
              <a:rPr kumimoji="1" lang="ja-JP" altLang="en-US" smtClean="0"/>
              <a:t>29</a:t>
            </a:fld>
            <a:endParaRPr kumimoji="1" lang="ja-JP" altLang="en-US"/>
          </a:p>
        </p:txBody>
      </p:sp>
    </p:spTree>
    <p:extLst>
      <p:ext uri="{BB962C8B-B14F-4D97-AF65-F5344CB8AC3E}">
        <p14:creationId xmlns:p14="http://schemas.microsoft.com/office/powerpoint/2010/main" val="54538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37CD87-2EB5-4B12-8820-C04166B54961}" type="slidenum">
              <a:rPr kumimoji="1" lang="ja-JP" altLang="en-US" smtClean="0"/>
              <a:t>31</a:t>
            </a:fld>
            <a:endParaRPr kumimoji="1" lang="ja-JP" altLang="en-US"/>
          </a:p>
        </p:txBody>
      </p:sp>
    </p:spTree>
    <p:extLst>
      <p:ext uri="{BB962C8B-B14F-4D97-AF65-F5344CB8AC3E}">
        <p14:creationId xmlns:p14="http://schemas.microsoft.com/office/powerpoint/2010/main" val="3852675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37CD87-2EB5-4B12-8820-C04166B54961}" type="slidenum">
              <a:rPr kumimoji="1" lang="ja-JP" altLang="en-US" smtClean="0"/>
              <a:t>32</a:t>
            </a:fld>
            <a:endParaRPr kumimoji="1" lang="ja-JP" altLang="en-US"/>
          </a:p>
        </p:txBody>
      </p:sp>
    </p:spTree>
    <p:extLst>
      <p:ext uri="{BB962C8B-B14F-4D97-AF65-F5344CB8AC3E}">
        <p14:creationId xmlns:p14="http://schemas.microsoft.com/office/powerpoint/2010/main" val="208768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67F102-C0DC-4EA9-9E9A-6B82FC9B6633}"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sz="2800"/>
            </a:lvl1pPr>
          </a:lstStyle>
          <a:p>
            <a:fld id="{3AB6B1E4-13F1-4B4A-91A6-0250C4EB1C01}" type="slidenum">
              <a:rPr lang="ja-JP" altLang="en-US" smtClean="0"/>
              <a:pPr/>
              <a:t>‹#›</a:t>
            </a:fld>
            <a:endParaRPr lang="ja-JP" altLang="en-US"/>
          </a:p>
        </p:txBody>
      </p:sp>
    </p:spTree>
    <p:extLst>
      <p:ext uri="{BB962C8B-B14F-4D97-AF65-F5344CB8AC3E}">
        <p14:creationId xmlns:p14="http://schemas.microsoft.com/office/powerpoint/2010/main" val="1227963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822A661-2FD9-4A40-9641-D1A778B0B9F3}"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108707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9EDD3FF-0892-4368-B026-E5B4002113EB}"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459295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FB61B1C3-AD8E-4B55-9A16-8E8A4E121EC7}"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45874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D9CF4C82-94BC-4F76-B60E-47F8BCBD78BA}" type="datetime1">
              <a:rPr kumimoji="1" lang="ja-JP" altLang="en-US" smtClean="0"/>
              <a:t>2017/6/6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6657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8FE545C-F4EC-4CB8-90E3-FDB42460989F}" type="datetime1">
              <a:rPr kumimoji="1" lang="ja-JP" altLang="en-US" smtClean="0"/>
              <a:t>2017/6/6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354197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6D66A0CD-E4BE-40C5-9FFB-42959544FB6C}" type="datetime1">
              <a:rPr kumimoji="1" lang="ja-JP" altLang="en-US" smtClean="0"/>
              <a:t>2017/6/6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3439019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AFECDDD-4E15-4A11-8259-4795A28B1485}" type="datetime1">
              <a:rPr kumimoji="1" lang="ja-JP" altLang="en-US" smtClean="0"/>
              <a:t>2017/6/6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3617386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34FEC30-03BD-4AB2-8BE1-309E651DF363}" type="datetime1">
              <a:rPr kumimoji="1" lang="ja-JP" altLang="en-US" smtClean="0"/>
              <a:t>2017/6/6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45601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2488D84-5EE3-42F8-9E41-32C0F2F73702}" type="datetime1">
              <a:rPr kumimoji="1" lang="ja-JP" altLang="en-US" smtClean="0"/>
              <a:t>2017/6/6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3941820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9359E90-3B45-42D2-B784-EF1012737D7C}" type="datetime1">
              <a:rPr kumimoji="1" lang="ja-JP" altLang="en-US" smtClean="0"/>
              <a:t>2017/6/6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AB6B1E4-13F1-4B4A-91A6-0250C4EB1C01}" type="slidenum">
              <a:rPr kumimoji="1" lang="ja-JP" altLang="en-US" smtClean="0"/>
              <a:t>‹#›</a:t>
            </a:fld>
            <a:endParaRPr kumimoji="1" lang="ja-JP" altLang="en-US"/>
          </a:p>
        </p:txBody>
      </p:sp>
    </p:spTree>
    <p:extLst>
      <p:ext uri="{BB962C8B-B14F-4D97-AF65-F5344CB8AC3E}">
        <p14:creationId xmlns:p14="http://schemas.microsoft.com/office/powerpoint/2010/main" val="426488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C81224-CF08-424A-895D-4D3D1A762078}" type="datetime1">
              <a:rPr kumimoji="1" lang="ja-JP" altLang="en-US" smtClean="0"/>
              <a:t>2017/6/6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3225800" cy="365125"/>
          </a:xfrm>
          <a:prstGeom prst="rect">
            <a:avLst/>
          </a:prstGeom>
        </p:spPr>
        <p:txBody>
          <a:bodyPr vert="horz" lIns="91440" tIns="45720" rIns="91440" bIns="45720" rtlCol="0" anchor="ctr"/>
          <a:lstStyle>
            <a:lvl1pPr algn="r">
              <a:defRPr sz="1400">
                <a:solidFill>
                  <a:schemeClr val="tx1"/>
                </a:solidFill>
              </a:defRPr>
            </a:lvl1pPr>
          </a:lstStyle>
          <a:p>
            <a:fld id="{3AB6B1E4-13F1-4B4A-91A6-0250C4EB1C01}" type="slidenum">
              <a:rPr lang="ja-JP" altLang="en-US" smtClean="0"/>
              <a:pPr/>
              <a:t>‹#›</a:t>
            </a:fld>
            <a:endParaRPr lang="ja-JP" altLang="en-US"/>
          </a:p>
        </p:txBody>
      </p:sp>
    </p:spTree>
    <p:extLst>
      <p:ext uri="{BB962C8B-B14F-4D97-AF65-F5344CB8AC3E}">
        <p14:creationId xmlns:p14="http://schemas.microsoft.com/office/powerpoint/2010/main" val="4070858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cse.fra.affrc.go.jp/ichimomo/fish/ichinokawa_R.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cse.fra.affrc.go.jp/ichimomo/ss-kento/ss-kentos.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ces.dk/news-and-events/symposia/WCSAM-2013/Pages/default.aspx"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cse.fra.affrc.go.jp/ichimom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se.fra.affrc.go.jp/ichimomo/"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fra.affrc.go.jp/kseika/guide_and_manual/afr/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se.fra.affrc.go.jp/ichimom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cse.fra.affrc.go.jp/ichimomo/fish/kensyu2015/kensyu2015.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1148397"/>
          </a:xfrm>
        </p:spPr>
        <p:txBody>
          <a:bodyPr anchor="t">
            <a:noAutofit/>
          </a:bodyPr>
          <a:lstStyle/>
          <a:p>
            <a:pPr algn="l"/>
            <a:r>
              <a:rPr lang="ja-JP" altLang="en-US" sz="4800" u="sng" dirty="0"/>
              <a:t>③ </a:t>
            </a:r>
            <a:r>
              <a:rPr lang="ja-JP" altLang="ja-JP" sz="4800" u="sng" dirty="0"/>
              <a:t>水産資源解析の概要</a:t>
            </a:r>
            <a:br>
              <a:rPr lang="en-US" altLang="ja-JP" sz="4800" u="sng" dirty="0"/>
            </a:br>
            <a:endParaRPr kumimoji="1" lang="ja-JP" altLang="en-US" sz="4800" u="sng" dirty="0"/>
          </a:p>
        </p:txBody>
      </p:sp>
      <p:sp>
        <p:nvSpPr>
          <p:cNvPr id="3" name="テキスト ボックス 2"/>
          <p:cNvSpPr txBox="1"/>
          <p:nvPr/>
        </p:nvSpPr>
        <p:spPr>
          <a:xfrm>
            <a:off x="1706880" y="2209800"/>
            <a:ext cx="8282940" cy="2554545"/>
          </a:xfrm>
          <a:prstGeom prst="rect">
            <a:avLst/>
          </a:prstGeom>
          <a:noFill/>
        </p:spPr>
        <p:txBody>
          <a:bodyPr wrap="square" rtlCol="0">
            <a:spAutoFit/>
          </a:bodyPr>
          <a:lstStyle/>
          <a:p>
            <a:pPr marL="285750" indent="-285750">
              <a:buFont typeface="Arial" panose="020B0604020202020204" pitchFamily="34" charset="0"/>
              <a:buChar char="•"/>
            </a:pPr>
            <a:r>
              <a:rPr lang="ja-JP" altLang="en-US" sz="3200" dirty="0"/>
              <a:t>さまざまな資源量推定手法</a:t>
            </a:r>
            <a:endParaRPr lang="en-US" altLang="ja-JP" sz="3200" dirty="0"/>
          </a:p>
          <a:p>
            <a:pPr marL="285750" indent="-285750">
              <a:buFont typeface="Arial" panose="020B0604020202020204" pitchFamily="34" charset="0"/>
              <a:buChar char="•"/>
            </a:pPr>
            <a:endParaRPr lang="en-US" altLang="ja-JP" sz="3200" dirty="0"/>
          </a:p>
          <a:p>
            <a:pPr marL="285750" indent="-285750">
              <a:buFont typeface="Arial" panose="020B0604020202020204" pitchFamily="34" charset="0"/>
              <a:buChar char="•"/>
            </a:pPr>
            <a:r>
              <a:rPr kumimoji="1" lang="ja-JP" altLang="en-US" sz="3200" dirty="0"/>
              <a:t>どの資源評価モデルが良いのか？</a:t>
            </a:r>
            <a:endParaRPr kumimoji="1" lang="en-US" altLang="ja-JP" sz="3200" dirty="0"/>
          </a:p>
          <a:p>
            <a:pPr marL="285750" indent="-285750">
              <a:buFont typeface="Arial" panose="020B0604020202020204" pitchFamily="34" charset="0"/>
              <a:buChar char="•"/>
            </a:pPr>
            <a:endParaRPr kumimoji="1" lang="en-US" altLang="ja-JP" sz="3200" dirty="0"/>
          </a:p>
          <a:p>
            <a:pPr marL="285750" indent="-285750">
              <a:buFont typeface="Arial" panose="020B0604020202020204" pitchFamily="34" charset="0"/>
              <a:buChar char="•"/>
            </a:pPr>
            <a:r>
              <a:rPr lang="ja-JP" altLang="en-US" sz="3200" dirty="0"/>
              <a:t>資源量推定のさいに重要な</a:t>
            </a:r>
            <a:r>
              <a:rPr lang="en-US" altLang="ja-JP" sz="3200" dirty="0"/>
              <a:t>3</a:t>
            </a:r>
            <a:r>
              <a:rPr lang="ja-JP" altLang="en-US" sz="3200" dirty="0"/>
              <a:t>つのこと</a:t>
            </a:r>
            <a:endParaRPr kumimoji="1" lang="ja-JP" altLang="en-US" sz="3200" dirty="0"/>
          </a:p>
        </p:txBody>
      </p:sp>
      <p:sp>
        <p:nvSpPr>
          <p:cNvPr id="4" name="スライド番号プレースホルダー 3"/>
          <p:cNvSpPr>
            <a:spLocks noGrp="1"/>
          </p:cNvSpPr>
          <p:nvPr>
            <p:ph type="sldNum" sz="quarter" idx="12"/>
          </p:nvPr>
        </p:nvSpPr>
        <p:spPr/>
        <p:txBody>
          <a:bodyPr/>
          <a:lstStyle/>
          <a:p>
            <a:fld id="{3AB6B1E4-13F1-4B4A-91A6-0250C4EB1C01}" type="slidenum">
              <a:rPr kumimoji="1" lang="ja-JP" altLang="en-US" smtClean="0"/>
              <a:t>1</a:t>
            </a:fld>
            <a:endParaRPr kumimoji="1" lang="ja-JP" altLang="en-US"/>
          </a:p>
        </p:txBody>
      </p:sp>
    </p:spTree>
    <p:extLst>
      <p:ext uri="{BB962C8B-B14F-4D97-AF65-F5344CB8AC3E}">
        <p14:creationId xmlns:p14="http://schemas.microsoft.com/office/powerpoint/2010/main" val="574430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8960" y="365125"/>
            <a:ext cx="10784840" cy="1325563"/>
          </a:xfrm>
        </p:spPr>
        <p:txBody>
          <a:bodyPr/>
          <a:lstStyle/>
          <a:p>
            <a:r>
              <a:rPr kumimoji="1" lang="en-US" altLang="ja-JP" u="sng" dirty="0"/>
              <a:t>SCAA: </a:t>
            </a:r>
            <a:r>
              <a:rPr kumimoji="1" lang="ja-JP" altLang="en-US" u="sng" dirty="0"/>
              <a:t>最近の流れ</a:t>
            </a:r>
          </a:p>
        </p:txBody>
      </p:sp>
      <p:sp>
        <p:nvSpPr>
          <p:cNvPr id="3" name="コンテンツ プレースホルダー 2"/>
          <p:cNvSpPr>
            <a:spLocks noGrp="1"/>
          </p:cNvSpPr>
          <p:nvPr>
            <p:ph idx="1"/>
          </p:nvPr>
        </p:nvSpPr>
        <p:spPr>
          <a:xfrm>
            <a:off x="670560" y="1825625"/>
            <a:ext cx="5179734" cy="4351338"/>
          </a:xfrm>
        </p:spPr>
        <p:txBody>
          <a:bodyPr/>
          <a:lstStyle/>
          <a:p>
            <a:r>
              <a:rPr lang="ja-JP" altLang="en-US" dirty="0"/>
              <a:t>選択率の柔軟な変化を許す</a:t>
            </a:r>
            <a:r>
              <a:rPr lang="en-US" altLang="ja-JP" dirty="0"/>
              <a:t>State-Space Assessment Model (SAM) (</a:t>
            </a:r>
            <a:r>
              <a:rPr lang="ja-JP" altLang="en-US" dirty="0"/>
              <a:t>右図</a:t>
            </a:r>
            <a:r>
              <a:rPr lang="en-US" altLang="ja-JP" dirty="0"/>
              <a:t>)</a:t>
            </a:r>
            <a:r>
              <a:rPr lang="ja-JP" altLang="en-US" dirty="0"/>
              <a:t>がヨーロッパ</a:t>
            </a:r>
            <a:r>
              <a:rPr lang="en-US" altLang="ja-JP" dirty="0"/>
              <a:t>(ICES)</a:t>
            </a:r>
            <a:r>
              <a:rPr lang="ja-JP" altLang="en-US" dirty="0"/>
              <a:t>の資源評価で</a:t>
            </a:r>
            <a:r>
              <a:rPr lang="en-US" altLang="ja-JP" dirty="0"/>
              <a:t>VPA</a:t>
            </a:r>
            <a:r>
              <a:rPr lang="ja-JP" altLang="en-US" dirty="0"/>
              <a:t>に代わって利用されるように</a:t>
            </a:r>
            <a:endParaRPr kumimoji="1" lang="en-US" altLang="ja-JP" dirty="0"/>
          </a:p>
          <a:p>
            <a:endParaRPr kumimoji="1" lang="ja-JP" altLang="en-US" dirty="0"/>
          </a:p>
        </p:txBody>
      </p:sp>
      <p:pic>
        <p:nvPicPr>
          <p:cNvPr id="4" name="図 3"/>
          <p:cNvPicPr>
            <a:picLocks noChangeAspect="1"/>
          </p:cNvPicPr>
          <p:nvPr/>
        </p:nvPicPr>
        <p:blipFill>
          <a:blip r:embed="rId2"/>
          <a:stretch>
            <a:fillRect/>
          </a:stretch>
        </p:blipFill>
        <p:spPr>
          <a:xfrm>
            <a:off x="6370901" y="365125"/>
            <a:ext cx="4574802" cy="5811838"/>
          </a:xfrm>
          <a:prstGeom prst="rect">
            <a:avLst/>
          </a:prstGeom>
        </p:spPr>
      </p:pic>
      <p:sp>
        <p:nvSpPr>
          <p:cNvPr id="5" name="テキスト ボックス 4"/>
          <p:cNvSpPr txBox="1"/>
          <p:nvPr/>
        </p:nvSpPr>
        <p:spPr>
          <a:xfrm>
            <a:off x="6666516" y="6176963"/>
            <a:ext cx="4687284" cy="646331"/>
          </a:xfrm>
          <a:prstGeom prst="rect">
            <a:avLst/>
          </a:prstGeom>
          <a:noFill/>
        </p:spPr>
        <p:txBody>
          <a:bodyPr wrap="square" rtlCol="0">
            <a:spAutoFit/>
          </a:bodyPr>
          <a:lstStyle/>
          <a:p>
            <a:r>
              <a:rPr lang="en-US" altLang="ja-JP" dirty="0"/>
              <a:t>Nielsen and Berg 2014 Fisheries Research 158: 96-101. Fig. 2</a:t>
            </a:r>
          </a:p>
        </p:txBody>
      </p: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10</a:t>
            </a:fld>
            <a:endParaRPr kumimoji="1" lang="ja-JP" altLang="en-US"/>
          </a:p>
        </p:txBody>
      </p:sp>
    </p:spTree>
    <p:extLst>
      <p:ext uri="{BB962C8B-B14F-4D97-AF65-F5344CB8AC3E}">
        <p14:creationId xmlns:p14="http://schemas.microsoft.com/office/powerpoint/2010/main" val="96519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502325782"/>
              </p:ext>
            </p:extLst>
          </p:nvPr>
        </p:nvGraphicFramePr>
        <p:xfrm>
          <a:off x="241852" y="2078123"/>
          <a:ext cx="11708296" cy="4444596"/>
        </p:xfrm>
        <a:graphic>
          <a:graphicData uri="http://schemas.openxmlformats.org/drawingml/2006/table">
            <a:tbl>
              <a:tblPr firstRow="1" bandRow="1">
                <a:tableStyleId>{21E4AEA4-8DFA-4A89-87EB-49C32662AFE0}</a:tableStyleId>
              </a:tblPr>
              <a:tblGrid>
                <a:gridCol w="1265583">
                  <a:extLst>
                    <a:ext uri="{9D8B030D-6E8A-4147-A177-3AD203B41FA5}">
                      <a16:colId xmlns:a16="http://schemas.microsoft.com/office/drawing/2014/main" val="795771615"/>
                    </a:ext>
                  </a:extLst>
                </a:gridCol>
                <a:gridCol w="10442713">
                  <a:extLst>
                    <a:ext uri="{9D8B030D-6E8A-4147-A177-3AD203B41FA5}">
                      <a16:colId xmlns:a16="http://schemas.microsoft.com/office/drawing/2014/main" val="3957685333"/>
                    </a:ext>
                  </a:extLst>
                </a:gridCol>
              </a:tblGrid>
              <a:tr h="967775">
                <a:tc>
                  <a:txBody>
                    <a:bodyPr/>
                    <a:lstStyle/>
                    <a:p>
                      <a:r>
                        <a:rPr kumimoji="1" lang="ja-JP" altLang="en-US" sz="3200" dirty="0"/>
                        <a:t>特徴</a:t>
                      </a: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2400" dirty="0"/>
                        <a:t>ロジスティックモデルを資源量指数と漁獲量にあてはめ，プロダクションモデルのパラメータ</a:t>
                      </a:r>
                      <a:r>
                        <a:rPr lang="en-US" altLang="ja-JP" sz="2400" dirty="0"/>
                        <a:t>(r,</a:t>
                      </a:r>
                      <a:r>
                        <a:rPr lang="en-US" altLang="ja-JP" sz="2400" baseline="0" dirty="0"/>
                        <a:t> K, B0, q</a:t>
                      </a:r>
                      <a:r>
                        <a:rPr lang="en-US" altLang="ja-JP" sz="2400" dirty="0"/>
                        <a:t>)</a:t>
                      </a:r>
                      <a:r>
                        <a:rPr lang="ja-JP" altLang="en-US" sz="2400" dirty="0"/>
                        <a:t>を推定する</a:t>
                      </a:r>
                      <a:endParaRPr kumimoji="1" lang="en-US" altLang="ja-JP" sz="2400" dirty="0"/>
                    </a:p>
                  </a:txBody>
                  <a:tcPr anchor="ctr"/>
                </a:tc>
                <a:extLst>
                  <a:ext uri="{0D108BD9-81ED-4DB2-BD59-A6C34878D82A}">
                    <a16:rowId xmlns:a16="http://schemas.microsoft.com/office/drawing/2014/main" val="4055204200"/>
                  </a:ext>
                </a:extLst>
              </a:tr>
              <a:tr h="681027">
                <a:tc>
                  <a:txBody>
                    <a:bodyPr/>
                    <a:lstStyle/>
                    <a:p>
                      <a:r>
                        <a:rPr kumimoji="1" lang="ja-JP" altLang="en-US" sz="3200" dirty="0"/>
                        <a:t>利点</a:t>
                      </a:r>
                    </a:p>
                  </a:txBody>
                  <a:tcPr anchor="ctr"/>
                </a:tc>
                <a:tc>
                  <a:txBody>
                    <a:bodyPr/>
                    <a:lstStyle/>
                    <a:p>
                      <a:pPr marL="342900" indent="-342900">
                        <a:buFont typeface="Arial" panose="020B0604020202020204" pitchFamily="34" charset="0"/>
                        <a:buChar char="•"/>
                      </a:pPr>
                      <a:r>
                        <a:rPr kumimoji="1" lang="ja-JP" altLang="en-US" sz="2400" dirty="0"/>
                        <a:t>漁獲量と資源量指数だけで，資源量も</a:t>
                      </a:r>
                      <a:r>
                        <a:rPr kumimoji="1" lang="en-US" altLang="ja-JP" sz="2400" dirty="0"/>
                        <a:t>MSY</a:t>
                      </a:r>
                      <a:r>
                        <a:rPr kumimoji="1" lang="ja-JP" altLang="en-US" sz="2400" dirty="0"/>
                        <a:t>管理基準値も推定できる</a:t>
                      </a:r>
                    </a:p>
                  </a:txBody>
                  <a:tcPr anchor="ctr"/>
                </a:tc>
                <a:extLst>
                  <a:ext uri="{0D108BD9-81ED-4DB2-BD59-A6C34878D82A}">
                    <a16:rowId xmlns:a16="http://schemas.microsoft.com/office/drawing/2014/main" val="1311959437"/>
                  </a:ext>
                </a:extLst>
              </a:tr>
              <a:tr h="1397897">
                <a:tc>
                  <a:txBody>
                    <a:bodyPr/>
                    <a:lstStyle/>
                    <a:p>
                      <a:r>
                        <a:rPr kumimoji="1" lang="ja-JP" altLang="en-US" sz="3200" dirty="0"/>
                        <a:t>欠点</a:t>
                      </a: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dirty="0"/>
                        <a:t>推定値の不確実性はかなり高い．変数間の相関も高い．</a:t>
                      </a:r>
                      <a:endParaRPr kumimoji="1" lang="en-US" altLang="ja-JP" sz="2400" dirty="0"/>
                    </a:p>
                    <a:p>
                      <a:pPr marL="342900" indent="-342900">
                        <a:buFont typeface="Arial" panose="020B0604020202020204" pitchFamily="34" charset="0"/>
                        <a:buChar char="•"/>
                      </a:pPr>
                      <a:r>
                        <a:rPr kumimoji="1" lang="ja-JP" altLang="en-US" sz="2400" dirty="0"/>
                        <a:t>コントラスト（漁獲によって資源が急減→その後復活など）の強いデータでないとうまく推定できない．</a:t>
                      </a:r>
                      <a:endParaRPr kumimoji="1" lang="en-US" altLang="ja-JP" sz="2400" dirty="0"/>
                    </a:p>
                  </a:txBody>
                  <a:tcPr anchor="ctr"/>
                </a:tc>
                <a:extLst>
                  <a:ext uri="{0D108BD9-81ED-4DB2-BD59-A6C34878D82A}">
                    <a16:rowId xmlns:a16="http://schemas.microsoft.com/office/drawing/2014/main" val="2983688242"/>
                  </a:ext>
                </a:extLst>
              </a:tr>
              <a:tr h="1397897">
                <a:tc>
                  <a:txBody>
                    <a:bodyPr/>
                    <a:lstStyle/>
                    <a:p>
                      <a:r>
                        <a:rPr kumimoji="1" lang="ja-JP" altLang="en-US" sz="3200" dirty="0"/>
                        <a:t>解説</a:t>
                      </a:r>
                    </a:p>
                  </a:txBody>
                  <a:tcPr anchor="ctr"/>
                </a:tc>
                <a:tc>
                  <a:txBody>
                    <a:bodyPr/>
                    <a:lstStyle/>
                    <a:p>
                      <a:pPr marL="342900" indent="-342900">
                        <a:buFont typeface="Arial" panose="020B0604020202020204" pitchFamily="34" charset="0"/>
                        <a:buChar char="•"/>
                      </a:pPr>
                      <a:r>
                        <a:rPr kumimoji="1" lang="ja-JP" altLang="en-US" sz="2400" dirty="0"/>
                        <a:t>エクセル：水産資源解析マニュアル（</a:t>
                      </a:r>
                      <a:r>
                        <a:rPr kumimoji="1" lang="en-US" altLang="ja-JP" sz="2400" dirty="0"/>
                        <a:t>10</a:t>
                      </a:r>
                      <a:r>
                        <a:rPr kumimoji="1" lang="ja-JP" altLang="en-US" sz="2400" dirty="0"/>
                        <a:t>章プロダクションモデル）</a:t>
                      </a:r>
                      <a:endParaRPr kumimoji="1" lang="en-US" altLang="ja-JP" sz="2400" dirty="0"/>
                    </a:p>
                    <a:p>
                      <a:pPr marL="342900" indent="-342900">
                        <a:buFont typeface="Arial" panose="020B0604020202020204" pitchFamily="34" charset="0"/>
                        <a:buChar char="•"/>
                      </a:pPr>
                      <a:r>
                        <a:rPr kumimoji="1" lang="en-US" altLang="ja-JP" sz="2400" dirty="0"/>
                        <a:t>R: 2013</a:t>
                      </a:r>
                      <a:r>
                        <a:rPr kumimoji="1" lang="ja-JP" altLang="en-US" sz="2400" dirty="0"/>
                        <a:t>年度資源管理研修（</a:t>
                      </a:r>
                      <a:r>
                        <a:rPr kumimoji="1" lang="en-US" altLang="ja-JP" sz="2400" dirty="0"/>
                        <a:t>21</a:t>
                      </a:r>
                      <a:r>
                        <a:rPr kumimoji="1" lang="ja-JP" altLang="en-US" sz="2400" dirty="0"/>
                        <a:t>日後半）</a:t>
                      </a:r>
                      <a:r>
                        <a:rPr kumimoji="1" lang="en-US" altLang="ja-JP" sz="2400" dirty="0"/>
                        <a:t> </a:t>
                      </a:r>
                      <a:r>
                        <a:rPr kumimoji="1" lang="en-US" altLang="ja-JP" sz="2400" dirty="0">
                          <a:hlinkClick r:id="rId2"/>
                        </a:rPr>
                        <a:t>http://cse.fra.affrc.go.jp/ichimomo/fish/ichinokawa_R.pdf</a:t>
                      </a:r>
                      <a:endParaRPr kumimoji="1" lang="ja-JP" altLang="en-US" sz="2400" dirty="0"/>
                    </a:p>
                  </a:txBody>
                  <a:tcPr anchor="ctr"/>
                </a:tc>
                <a:extLst>
                  <a:ext uri="{0D108BD9-81ED-4DB2-BD59-A6C34878D82A}">
                    <a16:rowId xmlns:a16="http://schemas.microsoft.com/office/drawing/2014/main" val="3307104888"/>
                  </a:ext>
                </a:extLst>
              </a:tr>
            </a:tbl>
          </a:graphicData>
        </a:graphic>
      </p:graphicFrame>
      <p:sp>
        <p:nvSpPr>
          <p:cNvPr id="5" name="タイトル 1"/>
          <p:cNvSpPr txBox="1">
            <a:spLocks/>
          </p:cNvSpPr>
          <p:nvPr/>
        </p:nvSpPr>
        <p:spPr>
          <a:xfrm>
            <a:off x="5623210" y="741989"/>
            <a:ext cx="6062052" cy="1207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プロダクションモデル</a:t>
            </a:r>
          </a:p>
        </p:txBody>
      </p:sp>
      <p:grpSp>
        <p:nvGrpSpPr>
          <p:cNvPr id="6" name="グループ化 5"/>
          <p:cNvGrpSpPr/>
          <p:nvPr/>
        </p:nvGrpSpPr>
        <p:grpSpPr>
          <a:xfrm>
            <a:off x="378152" y="104514"/>
            <a:ext cx="4348480" cy="2193926"/>
            <a:chOff x="3403600" y="-1066800"/>
            <a:chExt cx="5537200" cy="2651760"/>
          </a:xfrm>
        </p:grpSpPr>
        <p:pic>
          <p:nvPicPr>
            <p:cNvPr id="7" name="図 6"/>
            <p:cNvPicPr>
              <a:picLocks noChangeAspect="1"/>
            </p:cNvPicPr>
            <p:nvPr/>
          </p:nvPicPr>
          <p:blipFill>
            <a:blip r:embed="rId3"/>
            <a:stretch>
              <a:fillRect/>
            </a:stretch>
          </p:blipFill>
          <p:spPr>
            <a:xfrm>
              <a:off x="3500121" y="-1005993"/>
              <a:ext cx="5372980" cy="2590953"/>
            </a:xfrm>
            <a:prstGeom prst="rect">
              <a:avLst/>
            </a:prstGeom>
          </p:spPr>
        </p:pic>
        <p:sp>
          <p:nvSpPr>
            <p:cNvPr id="8" name="四角形: 角を丸くする 7"/>
            <p:cNvSpPr/>
            <p:nvPr/>
          </p:nvSpPr>
          <p:spPr>
            <a:xfrm>
              <a:off x="3403600" y="-1066800"/>
              <a:ext cx="5537200" cy="2103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楕円 8"/>
          <p:cNvSpPr/>
          <p:nvPr/>
        </p:nvSpPr>
        <p:spPr>
          <a:xfrm>
            <a:off x="2704372" y="211637"/>
            <a:ext cx="396240" cy="353568"/>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35277" y="388421"/>
            <a:ext cx="396240" cy="353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4779797" y="1357590"/>
            <a:ext cx="790248" cy="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乗算記号 13"/>
          <p:cNvSpPr/>
          <p:nvPr/>
        </p:nvSpPr>
        <p:spPr>
          <a:xfrm>
            <a:off x="1207317" y="630185"/>
            <a:ext cx="905838" cy="887426"/>
          </a:xfrm>
          <a:prstGeom prst="mathMultiply">
            <a:avLst>
              <a:gd name="adj1" fmla="val 43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p:cNvSpPr/>
          <p:nvPr/>
        </p:nvSpPr>
        <p:spPr>
          <a:xfrm>
            <a:off x="9482349" y="154822"/>
            <a:ext cx="2467799" cy="792480"/>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3200" dirty="0"/>
              <a:t>データ不足</a:t>
            </a:r>
          </a:p>
        </p:txBody>
      </p:sp>
      <p:sp>
        <p:nvSpPr>
          <p:cNvPr id="2" name="スライド番号プレースホルダー 1"/>
          <p:cNvSpPr>
            <a:spLocks noGrp="1"/>
          </p:cNvSpPr>
          <p:nvPr>
            <p:ph type="sldNum" sz="quarter" idx="12"/>
          </p:nvPr>
        </p:nvSpPr>
        <p:spPr/>
        <p:txBody>
          <a:bodyPr/>
          <a:lstStyle/>
          <a:p>
            <a:fld id="{3AB6B1E4-13F1-4B4A-91A6-0250C4EB1C01}" type="slidenum">
              <a:rPr kumimoji="1" lang="ja-JP" altLang="en-US" smtClean="0"/>
              <a:t>11</a:t>
            </a:fld>
            <a:endParaRPr kumimoji="1" lang="ja-JP" altLang="en-US"/>
          </a:p>
        </p:txBody>
      </p:sp>
    </p:spTree>
    <p:extLst>
      <p:ext uri="{BB962C8B-B14F-4D97-AF65-F5344CB8AC3E}">
        <p14:creationId xmlns:p14="http://schemas.microsoft.com/office/powerpoint/2010/main" val="89967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プロダクションモデル：最近の流れ</a:t>
            </a:r>
          </a:p>
        </p:txBody>
      </p:sp>
      <p:sp>
        <p:nvSpPr>
          <p:cNvPr id="3" name="コンテンツ プレースホルダー 2"/>
          <p:cNvSpPr>
            <a:spLocks noGrp="1"/>
          </p:cNvSpPr>
          <p:nvPr>
            <p:ph idx="1"/>
          </p:nvPr>
        </p:nvSpPr>
        <p:spPr>
          <a:xfrm>
            <a:off x="838200" y="1554480"/>
            <a:ext cx="10515600" cy="1916855"/>
          </a:xfrm>
        </p:spPr>
        <p:txBody>
          <a:bodyPr>
            <a:normAutofit/>
          </a:bodyPr>
          <a:lstStyle/>
          <a:p>
            <a:r>
              <a:rPr lang="ja-JP" altLang="en-US" dirty="0"/>
              <a:t>全てのパラメータを推定するのはほぼ不可能→一部パラメータは推定せず，与える（</a:t>
            </a:r>
            <a:r>
              <a:rPr lang="en-US" altLang="ja-JP" dirty="0"/>
              <a:t>ex. </a:t>
            </a:r>
            <a:r>
              <a:rPr lang="ja-JP" altLang="en-US" dirty="0"/>
              <a:t>内的自然増加率の</a:t>
            </a:r>
            <a:r>
              <a:rPr lang="en-US" altLang="ja-JP" dirty="0"/>
              <a:t>r</a:t>
            </a:r>
            <a:r>
              <a:rPr lang="ja-JP" altLang="en-US" dirty="0"/>
              <a:t>など）</a:t>
            </a:r>
            <a:endParaRPr lang="en-US" altLang="ja-JP" dirty="0"/>
          </a:p>
          <a:p>
            <a:r>
              <a:rPr lang="ja-JP" altLang="en-US" dirty="0"/>
              <a:t>特定のパラメータに事前分布を与えるベイズ型プロダクションモデル</a:t>
            </a:r>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2794000" y="3564940"/>
            <a:ext cx="6461760" cy="3293060"/>
          </a:xfrm>
          <a:prstGeom prst="rect">
            <a:avLst/>
          </a:prstGeom>
        </p:spPr>
      </p:pic>
      <p:sp>
        <p:nvSpPr>
          <p:cNvPr id="5" name="テキスト ボックス 4"/>
          <p:cNvSpPr txBox="1"/>
          <p:nvPr/>
        </p:nvSpPr>
        <p:spPr>
          <a:xfrm>
            <a:off x="9641840" y="5850235"/>
            <a:ext cx="2357120" cy="923330"/>
          </a:xfrm>
          <a:prstGeom prst="rect">
            <a:avLst/>
          </a:prstGeom>
          <a:noFill/>
        </p:spPr>
        <p:txBody>
          <a:bodyPr wrap="square" rtlCol="0">
            <a:spAutoFit/>
          </a:bodyPr>
          <a:lstStyle/>
          <a:p>
            <a:r>
              <a:rPr kumimoji="1" lang="en-US" altLang="ja-JP" dirty="0"/>
              <a:t>NPFC </a:t>
            </a:r>
            <a:r>
              <a:rPr kumimoji="1" lang="ja-JP" altLang="en-US" dirty="0"/>
              <a:t>サンマ作業部会資源評価レポートより</a:t>
            </a:r>
          </a:p>
        </p:txBody>
      </p:sp>
      <p:cxnSp>
        <p:nvCxnSpPr>
          <p:cNvPr id="7" name="直線矢印コネクタ 6"/>
          <p:cNvCxnSpPr/>
          <p:nvPr/>
        </p:nvCxnSpPr>
        <p:spPr>
          <a:xfrm flipV="1">
            <a:off x="4191000" y="5147733"/>
            <a:ext cx="364067" cy="46990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875583" y="4711702"/>
            <a:ext cx="1016285" cy="123707"/>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502150" y="6348062"/>
            <a:ext cx="385042" cy="461665"/>
          </a:xfrm>
          <a:prstGeom prst="rect">
            <a:avLst/>
          </a:prstGeom>
          <a:solidFill>
            <a:schemeClr val="bg1"/>
          </a:solidFill>
        </p:spPr>
        <p:txBody>
          <a:bodyPr wrap="none" rtlCol="0">
            <a:spAutoFit/>
          </a:bodyPr>
          <a:lstStyle/>
          <a:p>
            <a:r>
              <a:rPr kumimoji="1" lang="en-US" altLang="ja-JP" sz="2400" dirty="0"/>
              <a:t>r </a:t>
            </a:r>
            <a:endParaRPr kumimoji="1" lang="ja-JP" altLang="en-US" sz="2400" dirty="0"/>
          </a:p>
        </p:txBody>
      </p:sp>
      <p:sp>
        <p:nvSpPr>
          <p:cNvPr id="13" name="テキスト ボックス 12"/>
          <p:cNvSpPr txBox="1"/>
          <p:nvPr/>
        </p:nvSpPr>
        <p:spPr>
          <a:xfrm>
            <a:off x="7829550" y="6472649"/>
            <a:ext cx="486030" cy="461665"/>
          </a:xfrm>
          <a:prstGeom prst="rect">
            <a:avLst/>
          </a:prstGeom>
          <a:solidFill>
            <a:schemeClr val="bg1"/>
          </a:solidFill>
        </p:spPr>
        <p:txBody>
          <a:bodyPr wrap="none" rtlCol="0">
            <a:spAutoFit/>
          </a:bodyPr>
          <a:lstStyle/>
          <a:p>
            <a:r>
              <a:rPr kumimoji="1" lang="en-US" altLang="ja-JP" sz="2400" dirty="0"/>
              <a:t>K </a:t>
            </a:r>
            <a:endParaRPr kumimoji="1" lang="ja-JP" altLang="en-US" sz="2400" dirty="0"/>
          </a:p>
        </p:txBody>
      </p:sp>
      <p:cxnSp>
        <p:nvCxnSpPr>
          <p:cNvPr id="14" name="直線矢印コネクタ 13"/>
          <p:cNvCxnSpPr/>
          <p:nvPr/>
        </p:nvCxnSpPr>
        <p:spPr>
          <a:xfrm flipV="1">
            <a:off x="7943248" y="4835409"/>
            <a:ext cx="364067" cy="4699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265504" y="3963755"/>
            <a:ext cx="2295113" cy="923330"/>
          </a:xfrm>
          <a:prstGeom prst="rect">
            <a:avLst/>
          </a:prstGeom>
          <a:solidFill>
            <a:schemeClr val="bg1"/>
          </a:solidFill>
          <a:ln>
            <a:solidFill>
              <a:schemeClr val="tx1"/>
            </a:solidFill>
          </a:ln>
        </p:spPr>
        <p:txBody>
          <a:bodyPr wrap="square" rtlCol="0">
            <a:spAutoFit/>
          </a:bodyPr>
          <a:lstStyle/>
          <a:p>
            <a:r>
              <a:rPr lang="ja-JP" altLang="en-US" dirty="0"/>
              <a:t>対象種のデータを加えて情報を更新する（事後分布）</a:t>
            </a:r>
            <a:endParaRPr kumimoji="1" lang="ja-JP" altLang="en-US" dirty="0"/>
          </a:p>
        </p:txBody>
      </p:sp>
      <p:sp>
        <p:nvSpPr>
          <p:cNvPr id="8" name="テキスト ボックス 7"/>
          <p:cNvSpPr txBox="1"/>
          <p:nvPr/>
        </p:nvSpPr>
        <p:spPr>
          <a:xfrm>
            <a:off x="4096286" y="4247090"/>
            <a:ext cx="1853664" cy="923330"/>
          </a:xfrm>
          <a:prstGeom prst="rect">
            <a:avLst/>
          </a:prstGeom>
          <a:solidFill>
            <a:schemeClr val="bg1"/>
          </a:solidFill>
          <a:ln>
            <a:solidFill>
              <a:srgbClr val="FF0000"/>
            </a:solidFill>
          </a:ln>
        </p:spPr>
        <p:txBody>
          <a:bodyPr wrap="square" rtlCol="0">
            <a:spAutoFit/>
          </a:bodyPr>
          <a:lstStyle/>
          <a:p>
            <a:r>
              <a:rPr kumimoji="1" lang="ja-JP" altLang="en-US" dirty="0">
                <a:solidFill>
                  <a:srgbClr val="FF0000"/>
                </a:solidFill>
              </a:rPr>
              <a:t>生態が似た他種の情報を事前分布として与える</a:t>
            </a:r>
          </a:p>
        </p:txBody>
      </p:sp>
      <p:sp>
        <p:nvSpPr>
          <p:cNvPr id="17" name="スライド番号プレースホルダー 16"/>
          <p:cNvSpPr>
            <a:spLocks noGrp="1"/>
          </p:cNvSpPr>
          <p:nvPr>
            <p:ph type="sldNum" sz="quarter" idx="12"/>
          </p:nvPr>
        </p:nvSpPr>
        <p:spPr/>
        <p:txBody>
          <a:bodyPr/>
          <a:lstStyle/>
          <a:p>
            <a:fld id="{3AB6B1E4-13F1-4B4A-91A6-0250C4EB1C01}" type="slidenum">
              <a:rPr kumimoji="1" lang="ja-JP" altLang="en-US" smtClean="0"/>
              <a:t>12</a:t>
            </a:fld>
            <a:endParaRPr kumimoji="1" lang="ja-JP" altLang="en-US"/>
          </a:p>
        </p:txBody>
      </p:sp>
    </p:spTree>
    <p:extLst>
      <p:ext uri="{BB962C8B-B14F-4D97-AF65-F5344CB8AC3E}">
        <p14:creationId xmlns:p14="http://schemas.microsoft.com/office/powerpoint/2010/main" val="322373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181544512"/>
              </p:ext>
            </p:extLst>
          </p:nvPr>
        </p:nvGraphicFramePr>
        <p:xfrm>
          <a:off x="378152" y="2054828"/>
          <a:ext cx="11708296" cy="4632960"/>
        </p:xfrm>
        <a:graphic>
          <a:graphicData uri="http://schemas.openxmlformats.org/drawingml/2006/table">
            <a:tbl>
              <a:tblPr firstRow="1" bandRow="1">
                <a:tableStyleId>{21E4AEA4-8DFA-4A89-87EB-49C32662AFE0}</a:tableStyleId>
              </a:tblPr>
              <a:tblGrid>
                <a:gridCol w="1265583">
                  <a:extLst>
                    <a:ext uri="{9D8B030D-6E8A-4147-A177-3AD203B41FA5}">
                      <a16:colId xmlns:a16="http://schemas.microsoft.com/office/drawing/2014/main" val="795771615"/>
                    </a:ext>
                  </a:extLst>
                </a:gridCol>
                <a:gridCol w="10442713">
                  <a:extLst>
                    <a:ext uri="{9D8B030D-6E8A-4147-A177-3AD203B41FA5}">
                      <a16:colId xmlns:a16="http://schemas.microsoft.com/office/drawing/2014/main" val="3957685333"/>
                    </a:ext>
                  </a:extLst>
                </a:gridCol>
              </a:tblGrid>
              <a:tr h="370840">
                <a:tc>
                  <a:txBody>
                    <a:bodyPr/>
                    <a:lstStyle/>
                    <a:p>
                      <a:r>
                        <a:rPr kumimoji="1" lang="ja-JP" altLang="en-US" sz="3200" dirty="0"/>
                        <a:t>特徴</a:t>
                      </a: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dirty="0"/>
                        <a:t>日別・月別の資源量指数と漁獲量が利用でき，閉じた資源で，漁獲圧が高い場合に利用できる．</a:t>
                      </a:r>
                      <a:endParaRPr kumimoji="1" lang="en-US" altLang="ja-JP"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dirty="0"/>
                        <a:t>漁期内で漁獲が進むにつれて資源量指数が減る➡その程度の大きさから，漁獲前の資源量を推定．</a:t>
                      </a:r>
                      <a:endParaRPr kumimoji="1" lang="en-US" altLang="ja-JP"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dirty="0"/>
                        <a:t>わが国資源評価でも以外と使われている（スルメイカ・伊勢三河湾イカナゴ・伊勢三河湾トラフグ・神奈川県ナマコ）</a:t>
                      </a:r>
                      <a:endParaRPr kumimoji="1" lang="en-US" altLang="ja-JP" sz="2400" dirty="0"/>
                    </a:p>
                  </a:txBody>
                  <a:tcPr anchor="ctr"/>
                </a:tc>
                <a:extLst>
                  <a:ext uri="{0D108BD9-81ED-4DB2-BD59-A6C34878D82A}">
                    <a16:rowId xmlns:a16="http://schemas.microsoft.com/office/drawing/2014/main" val="4055204200"/>
                  </a:ext>
                </a:extLst>
              </a:tr>
              <a:tr h="370840">
                <a:tc>
                  <a:txBody>
                    <a:bodyPr/>
                    <a:lstStyle/>
                    <a:p>
                      <a:r>
                        <a:rPr kumimoji="1" lang="ja-JP" altLang="en-US" sz="3200" dirty="0"/>
                        <a:t>利点</a:t>
                      </a:r>
                    </a:p>
                  </a:txBody>
                  <a:tcPr anchor="ctr"/>
                </a:tc>
                <a:tc>
                  <a:txBody>
                    <a:bodyPr/>
                    <a:lstStyle/>
                    <a:p>
                      <a:pPr marL="342900" indent="-342900">
                        <a:buFont typeface="Arial" panose="020B0604020202020204" pitchFamily="34" charset="0"/>
                        <a:buChar char="•"/>
                      </a:pPr>
                      <a:r>
                        <a:rPr kumimoji="1" lang="ja-JP" altLang="en-US" sz="2400" dirty="0"/>
                        <a:t>漁獲量と資源量指数のみから資源量が推定できる</a:t>
                      </a:r>
                    </a:p>
                  </a:txBody>
                  <a:tcPr anchor="ctr"/>
                </a:tc>
                <a:extLst>
                  <a:ext uri="{0D108BD9-81ED-4DB2-BD59-A6C34878D82A}">
                    <a16:rowId xmlns:a16="http://schemas.microsoft.com/office/drawing/2014/main" val="1311959437"/>
                  </a:ext>
                </a:extLst>
              </a:tr>
              <a:tr h="370840">
                <a:tc>
                  <a:txBody>
                    <a:bodyPr/>
                    <a:lstStyle/>
                    <a:p>
                      <a:r>
                        <a:rPr kumimoji="1" lang="ja-JP" altLang="en-US" sz="3200" dirty="0"/>
                        <a:t>欠点</a:t>
                      </a:r>
                    </a:p>
                  </a:txBody>
                  <a:tcPr anchor="ctr"/>
                </a:tc>
                <a:tc>
                  <a:txBody>
                    <a:bodyPr/>
                    <a:lstStyle/>
                    <a:p>
                      <a:pPr marL="342900" indent="-342900">
                        <a:buFont typeface="Arial" panose="020B0604020202020204" pitchFamily="34" charset="0"/>
                        <a:buChar char="•"/>
                      </a:pPr>
                      <a:r>
                        <a:rPr kumimoji="1" lang="ja-JP" altLang="en-US" sz="2400" dirty="0"/>
                        <a:t>単年の資源量推定のみ．ただし，デルリー法＋プロダクションモデルを組み合わせた方法も（神奈川県ナマコ資源評価，</a:t>
                      </a:r>
                      <a:r>
                        <a:rPr kumimoji="1" lang="en-US" altLang="ja-JP" sz="2400" dirty="0"/>
                        <a:t>Nakayama et al. Fish Sci.</a:t>
                      </a:r>
                      <a:r>
                        <a:rPr kumimoji="1" lang="en-US" altLang="ja-JP" sz="2400" baseline="0" dirty="0"/>
                        <a:t>, in press</a:t>
                      </a:r>
                      <a:r>
                        <a:rPr kumimoji="1" lang="ja-JP" altLang="en-US" sz="2400" dirty="0"/>
                        <a:t>）</a:t>
                      </a:r>
                    </a:p>
                  </a:txBody>
                  <a:tcPr anchor="ctr"/>
                </a:tc>
                <a:extLst>
                  <a:ext uri="{0D108BD9-81ED-4DB2-BD59-A6C34878D82A}">
                    <a16:rowId xmlns:a16="http://schemas.microsoft.com/office/drawing/2014/main" val="2983688242"/>
                  </a:ext>
                </a:extLst>
              </a:tr>
              <a:tr h="370840">
                <a:tc>
                  <a:txBody>
                    <a:bodyPr/>
                    <a:lstStyle/>
                    <a:p>
                      <a:r>
                        <a:rPr kumimoji="1" lang="ja-JP" altLang="en-US" sz="3200" dirty="0"/>
                        <a:t>解説</a:t>
                      </a:r>
                    </a:p>
                  </a:txBody>
                  <a:tcPr anchor="ctr"/>
                </a:tc>
                <a:tc>
                  <a:txBody>
                    <a:bodyPr/>
                    <a:lstStyle/>
                    <a:p>
                      <a:pPr marL="342900" indent="-342900">
                        <a:buFont typeface="Arial" panose="020B0604020202020204" pitchFamily="34" charset="0"/>
                        <a:buChar char="•"/>
                      </a:pPr>
                      <a:r>
                        <a:rPr kumimoji="1" lang="ja-JP" altLang="en-US" sz="2400" dirty="0"/>
                        <a:t>明日の資源管理研修（西嶋さん）</a:t>
                      </a:r>
                      <a:endParaRPr kumimoji="1" lang="en-US" altLang="ja-JP" sz="2400" dirty="0"/>
                    </a:p>
                  </a:txBody>
                  <a:tcPr anchor="ctr"/>
                </a:tc>
                <a:extLst>
                  <a:ext uri="{0D108BD9-81ED-4DB2-BD59-A6C34878D82A}">
                    <a16:rowId xmlns:a16="http://schemas.microsoft.com/office/drawing/2014/main" val="3307104888"/>
                  </a:ext>
                </a:extLst>
              </a:tr>
            </a:tbl>
          </a:graphicData>
        </a:graphic>
      </p:graphicFrame>
      <p:sp>
        <p:nvSpPr>
          <p:cNvPr id="10" name="タイトル 1"/>
          <p:cNvSpPr txBox="1">
            <a:spLocks/>
          </p:cNvSpPr>
          <p:nvPr/>
        </p:nvSpPr>
        <p:spPr>
          <a:xfrm>
            <a:off x="5566731" y="274320"/>
            <a:ext cx="6062052" cy="14433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デルリー法</a:t>
            </a:r>
          </a:p>
        </p:txBody>
      </p:sp>
      <p:grpSp>
        <p:nvGrpSpPr>
          <p:cNvPr id="11" name="グループ化 10"/>
          <p:cNvGrpSpPr/>
          <p:nvPr/>
        </p:nvGrpSpPr>
        <p:grpSpPr>
          <a:xfrm>
            <a:off x="378152" y="104514"/>
            <a:ext cx="4348480" cy="2193926"/>
            <a:chOff x="3403600" y="-1066800"/>
            <a:chExt cx="5537200" cy="2651760"/>
          </a:xfrm>
        </p:grpSpPr>
        <p:pic>
          <p:nvPicPr>
            <p:cNvPr id="12" name="図 11"/>
            <p:cNvPicPr>
              <a:picLocks noChangeAspect="1"/>
            </p:cNvPicPr>
            <p:nvPr/>
          </p:nvPicPr>
          <p:blipFill>
            <a:blip r:embed="rId2"/>
            <a:stretch>
              <a:fillRect/>
            </a:stretch>
          </p:blipFill>
          <p:spPr>
            <a:xfrm>
              <a:off x="3500121" y="-1005993"/>
              <a:ext cx="5372980" cy="2590953"/>
            </a:xfrm>
            <a:prstGeom prst="rect">
              <a:avLst/>
            </a:prstGeom>
          </p:spPr>
        </p:pic>
        <p:sp>
          <p:nvSpPr>
            <p:cNvPr id="13" name="四角形: 角を丸くする 12"/>
            <p:cNvSpPr/>
            <p:nvPr/>
          </p:nvSpPr>
          <p:spPr>
            <a:xfrm>
              <a:off x="3403600" y="-1066800"/>
              <a:ext cx="5537200" cy="2103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楕円 13"/>
          <p:cNvSpPr/>
          <p:nvPr/>
        </p:nvSpPr>
        <p:spPr>
          <a:xfrm>
            <a:off x="2704372" y="211637"/>
            <a:ext cx="396240" cy="353568"/>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735277" y="388421"/>
            <a:ext cx="396240" cy="353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a:stCxn id="13" idx="3"/>
          </p:cNvCxnSpPr>
          <p:nvPr/>
        </p:nvCxnSpPr>
        <p:spPr>
          <a:xfrm>
            <a:off x="4726632" y="974519"/>
            <a:ext cx="790248" cy="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乗算記号 16"/>
          <p:cNvSpPr/>
          <p:nvPr/>
        </p:nvSpPr>
        <p:spPr>
          <a:xfrm>
            <a:off x="1207317" y="630185"/>
            <a:ext cx="905838" cy="887426"/>
          </a:xfrm>
          <a:prstGeom prst="mathMultiply">
            <a:avLst>
              <a:gd name="adj1" fmla="val 43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p:cNvSpPr/>
          <p:nvPr/>
        </p:nvSpPr>
        <p:spPr>
          <a:xfrm>
            <a:off x="9482349" y="154822"/>
            <a:ext cx="2467799" cy="792480"/>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3200" dirty="0"/>
              <a:t>データ不足</a:t>
            </a:r>
          </a:p>
        </p:txBody>
      </p:sp>
      <p:sp>
        <p:nvSpPr>
          <p:cNvPr id="20" name="テキスト ボックス 19"/>
          <p:cNvSpPr txBox="1"/>
          <p:nvPr/>
        </p:nvSpPr>
        <p:spPr>
          <a:xfrm>
            <a:off x="2866520" y="485691"/>
            <a:ext cx="1800493" cy="369332"/>
          </a:xfrm>
          <a:prstGeom prst="rect">
            <a:avLst/>
          </a:prstGeom>
          <a:noFill/>
        </p:spPr>
        <p:txBody>
          <a:bodyPr wrap="none" rtlCol="0">
            <a:spAutoFit/>
          </a:bodyPr>
          <a:lstStyle/>
          <a:p>
            <a:r>
              <a:rPr kumimoji="1" lang="ja-JP" altLang="en-US" b="1" dirty="0">
                <a:solidFill>
                  <a:srgbClr val="FF0000"/>
                </a:solidFill>
              </a:rPr>
              <a:t>月別・日別など</a:t>
            </a:r>
          </a:p>
        </p:txBody>
      </p:sp>
      <p:sp>
        <p:nvSpPr>
          <p:cNvPr id="2" name="スライド番号プレースホルダー 1"/>
          <p:cNvSpPr>
            <a:spLocks noGrp="1"/>
          </p:cNvSpPr>
          <p:nvPr>
            <p:ph type="sldNum" sz="quarter" idx="12"/>
          </p:nvPr>
        </p:nvSpPr>
        <p:spPr/>
        <p:txBody>
          <a:bodyPr/>
          <a:lstStyle/>
          <a:p>
            <a:fld id="{3AB6B1E4-13F1-4B4A-91A6-0250C4EB1C01}" type="slidenum">
              <a:rPr kumimoji="1" lang="ja-JP" altLang="en-US" smtClean="0"/>
              <a:t>13</a:t>
            </a:fld>
            <a:endParaRPr kumimoji="1" lang="ja-JP" altLang="en-US"/>
          </a:p>
        </p:txBody>
      </p:sp>
    </p:spTree>
    <p:extLst>
      <p:ext uri="{BB962C8B-B14F-4D97-AF65-F5344CB8AC3E}">
        <p14:creationId xmlns:p14="http://schemas.microsoft.com/office/powerpoint/2010/main" val="1359690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66731" y="1021013"/>
            <a:ext cx="6320469" cy="900458"/>
          </a:xfrm>
        </p:spPr>
        <p:txBody>
          <a:bodyPr>
            <a:normAutofit fontScale="90000"/>
          </a:bodyPr>
          <a:lstStyle/>
          <a:p>
            <a:r>
              <a:rPr kumimoji="1" lang="ja-JP" altLang="en-US" dirty="0"/>
              <a:t>体長ベースの統合モデル</a:t>
            </a:r>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4101093895"/>
              </p:ext>
            </p:extLst>
          </p:nvPr>
        </p:nvGraphicFramePr>
        <p:xfrm>
          <a:off x="378152" y="2105136"/>
          <a:ext cx="8118148" cy="4941058"/>
        </p:xfrm>
        <a:graphic>
          <a:graphicData uri="http://schemas.openxmlformats.org/drawingml/2006/table">
            <a:tbl>
              <a:tblPr firstRow="1" bandRow="1">
                <a:tableStyleId>{F5AB1C69-6EDB-4FF4-983F-18BD219EF322}</a:tableStyleId>
              </a:tblPr>
              <a:tblGrid>
                <a:gridCol w="877514">
                  <a:extLst>
                    <a:ext uri="{9D8B030D-6E8A-4147-A177-3AD203B41FA5}">
                      <a16:colId xmlns:a16="http://schemas.microsoft.com/office/drawing/2014/main" val="795771615"/>
                    </a:ext>
                  </a:extLst>
                </a:gridCol>
                <a:gridCol w="7240634">
                  <a:extLst>
                    <a:ext uri="{9D8B030D-6E8A-4147-A177-3AD203B41FA5}">
                      <a16:colId xmlns:a16="http://schemas.microsoft.com/office/drawing/2014/main" val="3957685333"/>
                    </a:ext>
                  </a:extLst>
                </a:gridCol>
              </a:tblGrid>
              <a:tr h="803902">
                <a:tc>
                  <a:txBody>
                    <a:bodyPr/>
                    <a:lstStyle/>
                    <a:p>
                      <a:r>
                        <a:rPr kumimoji="1" lang="ja-JP" altLang="en-US" sz="2400" dirty="0"/>
                        <a:t>特徴</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dirty="0"/>
                        <a:t>漁獲物の体長組成と成長式から，年齢別漁獲尾数をモデル内で推定する</a:t>
                      </a:r>
                      <a:endParaRPr kumimoji="1" lang="en-US" altLang="ja-JP" sz="2400" dirty="0"/>
                    </a:p>
                  </a:txBody>
                  <a:tcPr/>
                </a:tc>
                <a:extLst>
                  <a:ext uri="{0D108BD9-81ED-4DB2-BD59-A6C34878D82A}">
                    <a16:rowId xmlns:a16="http://schemas.microsoft.com/office/drawing/2014/main" val="4055204200"/>
                  </a:ext>
                </a:extLst>
              </a:tr>
              <a:tr h="803902">
                <a:tc>
                  <a:txBody>
                    <a:bodyPr/>
                    <a:lstStyle/>
                    <a:p>
                      <a:r>
                        <a:rPr kumimoji="1" lang="ja-JP" altLang="en-US" sz="2400" dirty="0"/>
                        <a:t>利点</a:t>
                      </a:r>
                    </a:p>
                  </a:txBody>
                  <a:tcPr/>
                </a:tc>
                <a:tc>
                  <a:txBody>
                    <a:bodyPr/>
                    <a:lstStyle/>
                    <a:p>
                      <a:pPr marL="342900" indent="-342900">
                        <a:buFont typeface="Arial" panose="020B0604020202020204" pitchFamily="34" charset="0"/>
                        <a:buChar char="•"/>
                      </a:pPr>
                      <a:r>
                        <a:rPr kumimoji="1" lang="ja-JP" altLang="en-US" sz="2400" dirty="0"/>
                        <a:t>年齢別漁獲尾数がモデル内部で推定されるので，年齢別漁獲尾数を外部で推定する手間が省ける＆不確実性が評価できる</a:t>
                      </a:r>
                      <a:endParaRPr kumimoji="1" lang="en-US" altLang="ja-JP" sz="2400" dirty="0"/>
                    </a:p>
                    <a:p>
                      <a:pPr marL="342900" indent="-342900">
                        <a:buFont typeface="Arial" panose="020B0604020202020204" pitchFamily="34" charset="0"/>
                        <a:buChar char="•"/>
                      </a:pPr>
                      <a:r>
                        <a:rPr kumimoji="1" lang="ja-JP" altLang="en-US" sz="2400" dirty="0"/>
                        <a:t>体長組成データの欠損も許す</a:t>
                      </a:r>
                    </a:p>
                  </a:txBody>
                  <a:tcPr/>
                </a:tc>
                <a:extLst>
                  <a:ext uri="{0D108BD9-81ED-4DB2-BD59-A6C34878D82A}">
                    <a16:rowId xmlns:a16="http://schemas.microsoft.com/office/drawing/2014/main" val="1311959437"/>
                  </a:ext>
                </a:extLst>
              </a:tr>
              <a:tr h="473472">
                <a:tc>
                  <a:txBody>
                    <a:bodyPr/>
                    <a:lstStyle/>
                    <a:p>
                      <a:r>
                        <a:rPr kumimoji="1" lang="ja-JP" altLang="en-US" sz="2400" dirty="0"/>
                        <a:t>欠点</a:t>
                      </a:r>
                    </a:p>
                  </a:txBody>
                  <a:tcPr/>
                </a:tc>
                <a:tc>
                  <a:txBody>
                    <a:bodyPr/>
                    <a:lstStyle/>
                    <a:p>
                      <a:pPr marL="342900" indent="-342900">
                        <a:buFont typeface="Arial" panose="020B0604020202020204" pitchFamily="34" charset="0"/>
                        <a:buChar char="•"/>
                      </a:pPr>
                      <a:r>
                        <a:rPr kumimoji="1" lang="ja-JP" altLang="en-US" sz="2400" dirty="0"/>
                        <a:t>モデルが複雑で，モデル調整に職人技が必要</a:t>
                      </a:r>
                    </a:p>
                  </a:txBody>
                  <a:tcPr/>
                </a:tc>
                <a:extLst>
                  <a:ext uri="{0D108BD9-81ED-4DB2-BD59-A6C34878D82A}">
                    <a16:rowId xmlns:a16="http://schemas.microsoft.com/office/drawing/2014/main" val="2983688242"/>
                  </a:ext>
                </a:extLst>
              </a:tr>
              <a:tr h="2090146">
                <a:tc>
                  <a:txBody>
                    <a:bodyPr/>
                    <a:lstStyle/>
                    <a:p>
                      <a:r>
                        <a:rPr kumimoji="1" lang="ja-JP" altLang="en-US" sz="2400" dirty="0"/>
                        <a:t>解説</a:t>
                      </a:r>
                    </a:p>
                  </a:txBody>
                  <a:tcPr/>
                </a:tc>
                <a:tc>
                  <a:txBody>
                    <a:bodyPr/>
                    <a:lstStyle/>
                    <a:p>
                      <a:pPr marL="342900" indent="-342900">
                        <a:buFont typeface="Arial" panose="020B0604020202020204" pitchFamily="34" charset="0"/>
                        <a:buChar char="•"/>
                      </a:pPr>
                      <a:r>
                        <a:rPr kumimoji="1" lang="ja-JP" altLang="en-US" sz="2400" dirty="0"/>
                        <a:t>統合モデル検討会のページ：</a:t>
                      </a:r>
                      <a:endParaRPr kumimoji="1" lang="en-US" altLang="ja-JP" sz="2400" dirty="0"/>
                    </a:p>
                    <a:p>
                      <a:pPr marL="0" indent="0">
                        <a:buFont typeface="Arial" panose="020B0604020202020204" pitchFamily="34" charset="0"/>
                        <a:buNone/>
                      </a:pPr>
                      <a:r>
                        <a:rPr kumimoji="1" lang="ja-JP" altLang="en-US" sz="2400" dirty="0">
                          <a:hlinkClick r:id="rId2"/>
                        </a:rPr>
                        <a:t>　　</a:t>
                      </a:r>
                      <a:r>
                        <a:rPr kumimoji="1" lang="en-US" altLang="ja-JP" sz="2400" dirty="0">
                          <a:hlinkClick r:id="rId2"/>
                        </a:rPr>
                        <a:t>http://cse.fra.affrc.go.jp/ichimomo/ss-kento/ss-kentos.html</a:t>
                      </a:r>
                      <a:endParaRPr kumimoji="1" lang="en-US" altLang="ja-JP" sz="2400" dirty="0"/>
                    </a:p>
                    <a:p>
                      <a:pPr marL="342900" indent="-342900">
                        <a:buFont typeface="Arial" panose="020B0604020202020204" pitchFamily="34" charset="0"/>
                        <a:buChar char="•"/>
                      </a:pPr>
                      <a:r>
                        <a:rPr kumimoji="1" lang="ja-JP" altLang="en-US" sz="2400" dirty="0"/>
                        <a:t>上記検討会の開催報告：</a:t>
                      </a:r>
                      <a:r>
                        <a:rPr kumimoji="1" lang="en-US" altLang="ja-JP" sz="2400" dirty="0"/>
                        <a:t> </a:t>
                      </a:r>
                      <a:r>
                        <a:rPr kumimoji="1" lang="ja-JP" altLang="en-US" sz="2400" dirty="0"/>
                        <a:t>市野川ら </a:t>
                      </a:r>
                      <a:r>
                        <a:rPr kumimoji="1" lang="en-US" altLang="ja-JP" sz="2400" dirty="0"/>
                        <a:t>(2015) </a:t>
                      </a:r>
                      <a:r>
                        <a:rPr kumimoji="1" lang="ja-JP" altLang="en-US" sz="2400" dirty="0"/>
                        <a:t>日本水産学会誌</a:t>
                      </a:r>
                      <a:r>
                        <a:rPr kumimoji="1" lang="en-US" altLang="ja-JP" sz="2400" dirty="0"/>
                        <a:t>.</a:t>
                      </a:r>
                      <a:r>
                        <a:rPr kumimoji="1" lang="en-US" altLang="ja-JP" sz="2400" baseline="0" dirty="0"/>
                        <a:t> 81. 756-761</a:t>
                      </a:r>
                      <a:endParaRPr kumimoji="1" lang="ja-JP" altLang="en-US" sz="2400" dirty="0"/>
                    </a:p>
                  </a:txBody>
                  <a:tcPr/>
                </a:tc>
                <a:extLst>
                  <a:ext uri="{0D108BD9-81ED-4DB2-BD59-A6C34878D82A}">
                    <a16:rowId xmlns:a16="http://schemas.microsoft.com/office/drawing/2014/main" val="3307104888"/>
                  </a:ext>
                </a:extLst>
              </a:tr>
            </a:tbl>
          </a:graphicData>
        </a:graphic>
      </p:graphicFrame>
      <p:sp>
        <p:nvSpPr>
          <p:cNvPr id="5" name="四角形: 角を丸くする 4"/>
          <p:cNvSpPr/>
          <p:nvPr/>
        </p:nvSpPr>
        <p:spPr>
          <a:xfrm>
            <a:off x="9144001" y="154822"/>
            <a:ext cx="2806148" cy="792480"/>
          </a:xfrm>
          <a:prstGeom prst="roundRect">
            <a:avLst/>
          </a:prstGeom>
          <a:solidFill>
            <a:schemeClr val="bg1">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3200" dirty="0"/>
              <a:t>データ中程度</a:t>
            </a:r>
          </a:p>
        </p:txBody>
      </p:sp>
      <p:grpSp>
        <p:nvGrpSpPr>
          <p:cNvPr id="7" name="グループ化 6"/>
          <p:cNvGrpSpPr/>
          <p:nvPr/>
        </p:nvGrpSpPr>
        <p:grpSpPr>
          <a:xfrm>
            <a:off x="378152" y="104514"/>
            <a:ext cx="4348480" cy="2193926"/>
            <a:chOff x="3403600" y="-1066800"/>
            <a:chExt cx="5537200" cy="2651760"/>
          </a:xfrm>
        </p:grpSpPr>
        <p:pic>
          <p:nvPicPr>
            <p:cNvPr id="8" name="図 7"/>
            <p:cNvPicPr>
              <a:picLocks noChangeAspect="1"/>
            </p:cNvPicPr>
            <p:nvPr/>
          </p:nvPicPr>
          <p:blipFill>
            <a:blip r:embed="rId3"/>
            <a:stretch>
              <a:fillRect/>
            </a:stretch>
          </p:blipFill>
          <p:spPr>
            <a:xfrm>
              <a:off x="3500121" y="-1005993"/>
              <a:ext cx="5372980" cy="2590953"/>
            </a:xfrm>
            <a:prstGeom prst="rect">
              <a:avLst/>
            </a:prstGeom>
          </p:spPr>
        </p:pic>
        <p:sp>
          <p:nvSpPr>
            <p:cNvPr id="9" name="四角形: 角を丸くする 8"/>
            <p:cNvSpPr/>
            <p:nvPr/>
          </p:nvSpPr>
          <p:spPr>
            <a:xfrm>
              <a:off x="3403600" y="-1066800"/>
              <a:ext cx="5537200" cy="2103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楕円 9"/>
          <p:cNvSpPr/>
          <p:nvPr/>
        </p:nvSpPr>
        <p:spPr>
          <a:xfrm>
            <a:off x="2704372" y="211637"/>
            <a:ext cx="396240" cy="353568"/>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35277" y="388421"/>
            <a:ext cx="396240" cy="353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4726632" y="1385337"/>
            <a:ext cx="790248" cy="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楕円 13"/>
          <p:cNvSpPr/>
          <p:nvPr/>
        </p:nvSpPr>
        <p:spPr>
          <a:xfrm>
            <a:off x="1294011" y="844309"/>
            <a:ext cx="587797" cy="5965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8795485" y="2298440"/>
            <a:ext cx="3224463" cy="3055189"/>
            <a:chOff x="8579704" y="2771849"/>
            <a:chExt cx="3909871" cy="3559584"/>
          </a:xfrm>
        </p:grpSpPr>
        <p:pic>
          <p:nvPicPr>
            <p:cNvPr id="3" name="図 2"/>
            <p:cNvPicPr>
              <a:picLocks noChangeAspect="1"/>
            </p:cNvPicPr>
            <p:nvPr/>
          </p:nvPicPr>
          <p:blipFill>
            <a:blip r:embed="rId4"/>
            <a:stretch>
              <a:fillRect/>
            </a:stretch>
          </p:blipFill>
          <p:spPr>
            <a:xfrm>
              <a:off x="8579704" y="2771849"/>
              <a:ext cx="3909871" cy="3559584"/>
            </a:xfrm>
            <a:prstGeom prst="rect">
              <a:avLst/>
            </a:prstGeom>
          </p:spPr>
        </p:pic>
        <p:sp>
          <p:nvSpPr>
            <p:cNvPr id="6" name="テキスト ボックス 5"/>
            <p:cNvSpPr txBox="1"/>
            <p:nvPr/>
          </p:nvSpPr>
          <p:spPr>
            <a:xfrm>
              <a:off x="9295212" y="3008008"/>
              <a:ext cx="2492990" cy="369331"/>
            </a:xfrm>
            <a:prstGeom prst="rect">
              <a:avLst/>
            </a:prstGeom>
            <a:noFill/>
          </p:spPr>
          <p:txBody>
            <a:bodyPr wrap="none" rtlCol="0">
              <a:spAutoFit/>
            </a:bodyPr>
            <a:lstStyle/>
            <a:p>
              <a:r>
                <a:rPr lang="ja-JP" altLang="en-US" dirty="0"/>
                <a:t>ニギスでやってみた例</a:t>
              </a:r>
              <a:endParaRPr kumimoji="1" lang="ja-JP" altLang="en-US" dirty="0"/>
            </a:p>
          </p:txBody>
        </p:sp>
      </p:grpSp>
      <p:sp>
        <p:nvSpPr>
          <p:cNvPr id="15" name="テキスト ボックス 14"/>
          <p:cNvSpPr txBox="1"/>
          <p:nvPr/>
        </p:nvSpPr>
        <p:spPr>
          <a:xfrm>
            <a:off x="9995647" y="5459506"/>
            <a:ext cx="646331" cy="369332"/>
          </a:xfrm>
          <a:prstGeom prst="rect">
            <a:avLst/>
          </a:prstGeom>
          <a:noFill/>
        </p:spPr>
        <p:txBody>
          <a:bodyPr wrap="none" rtlCol="0">
            <a:spAutoFit/>
          </a:bodyPr>
          <a:lstStyle/>
          <a:p>
            <a:r>
              <a:rPr lang="ja-JP" altLang="en-US" dirty="0"/>
              <a:t>体長</a:t>
            </a:r>
            <a:endParaRPr kumimoji="1" lang="ja-JP" altLang="en-US" dirty="0"/>
          </a:p>
        </p:txBody>
      </p:sp>
      <p:sp>
        <p:nvSpPr>
          <p:cNvPr id="16" name="テキスト ボックス 15"/>
          <p:cNvSpPr txBox="1"/>
          <p:nvPr/>
        </p:nvSpPr>
        <p:spPr>
          <a:xfrm>
            <a:off x="10240630" y="3087943"/>
            <a:ext cx="1800493" cy="369332"/>
          </a:xfrm>
          <a:prstGeom prst="rect">
            <a:avLst/>
          </a:prstGeom>
          <a:noFill/>
        </p:spPr>
        <p:txBody>
          <a:bodyPr wrap="none" rtlCol="0">
            <a:spAutoFit/>
          </a:bodyPr>
          <a:lstStyle/>
          <a:p>
            <a:r>
              <a:rPr kumimoji="1" lang="ja-JP" altLang="en-US" dirty="0"/>
              <a:t>漁獲物体長組成</a:t>
            </a:r>
          </a:p>
        </p:txBody>
      </p:sp>
      <p:cxnSp>
        <p:nvCxnSpPr>
          <p:cNvPr id="18" name="直線コネクタ 17"/>
          <p:cNvCxnSpPr/>
          <p:nvPr/>
        </p:nvCxnSpPr>
        <p:spPr>
          <a:xfrm flipV="1">
            <a:off x="10150919" y="3272609"/>
            <a:ext cx="179422" cy="80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0445757" y="3377745"/>
            <a:ext cx="1569660" cy="369332"/>
          </a:xfrm>
          <a:prstGeom prst="rect">
            <a:avLst/>
          </a:prstGeom>
          <a:noFill/>
        </p:spPr>
        <p:txBody>
          <a:bodyPr wrap="none" rtlCol="0">
            <a:spAutoFit/>
          </a:bodyPr>
          <a:lstStyle/>
          <a:p>
            <a:r>
              <a:rPr kumimoji="1" lang="ja-JP" altLang="en-US" dirty="0"/>
              <a:t>モデル予測値</a:t>
            </a:r>
          </a:p>
        </p:txBody>
      </p:sp>
      <p:cxnSp>
        <p:nvCxnSpPr>
          <p:cNvPr id="20" name="直線コネクタ 19"/>
          <p:cNvCxnSpPr>
            <a:endCxn id="19" idx="1"/>
          </p:cNvCxnSpPr>
          <p:nvPr/>
        </p:nvCxnSpPr>
        <p:spPr>
          <a:xfrm>
            <a:off x="10150919" y="3542991"/>
            <a:ext cx="294838" cy="19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スライド番号プレースホルダー 16"/>
          <p:cNvSpPr>
            <a:spLocks noGrp="1"/>
          </p:cNvSpPr>
          <p:nvPr>
            <p:ph type="sldNum" sz="quarter" idx="12"/>
          </p:nvPr>
        </p:nvSpPr>
        <p:spPr/>
        <p:txBody>
          <a:bodyPr/>
          <a:lstStyle/>
          <a:p>
            <a:fld id="{3AB6B1E4-13F1-4B4A-91A6-0250C4EB1C01}" type="slidenum">
              <a:rPr kumimoji="1" lang="ja-JP" altLang="en-US" smtClean="0"/>
              <a:t>14</a:t>
            </a:fld>
            <a:endParaRPr kumimoji="1" lang="ja-JP" altLang="en-US"/>
          </a:p>
        </p:txBody>
      </p:sp>
    </p:spTree>
    <p:extLst>
      <p:ext uri="{BB962C8B-B14F-4D97-AF65-F5344CB8AC3E}">
        <p14:creationId xmlns:p14="http://schemas.microsoft.com/office/powerpoint/2010/main" val="2407112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8548" y="330401"/>
            <a:ext cx="10515600" cy="884941"/>
          </a:xfrm>
        </p:spPr>
        <p:txBody>
          <a:bodyPr/>
          <a:lstStyle/>
          <a:p>
            <a:r>
              <a:rPr kumimoji="1" lang="ja-JP" altLang="en-US" dirty="0"/>
              <a:t>世界の中での資源評価モデルの利用</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361289609"/>
              </p:ext>
            </p:extLst>
          </p:nvPr>
        </p:nvGraphicFramePr>
        <p:xfrm>
          <a:off x="138896" y="1076446"/>
          <a:ext cx="11214904" cy="5509549"/>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p:cNvSpPr txBox="1"/>
          <p:nvPr/>
        </p:nvSpPr>
        <p:spPr>
          <a:xfrm>
            <a:off x="296890" y="6321514"/>
            <a:ext cx="8351520" cy="369332"/>
          </a:xfrm>
          <a:prstGeom prst="rect">
            <a:avLst/>
          </a:prstGeom>
          <a:noFill/>
        </p:spPr>
        <p:txBody>
          <a:bodyPr wrap="square" rtlCol="0">
            <a:spAutoFit/>
          </a:bodyPr>
          <a:lstStyle/>
          <a:p>
            <a:r>
              <a:rPr lang="en-US" altLang="ja-JP" dirty="0"/>
              <a:t>RAM</a:t>
            </a:r>
            <a:r>
              <a:rPr lang="ja-JP" altLang="en-US" dirty="0"/>
              <a:t>データベース</a:t>
            </a:r>
            <a:r>
              <a:rPr lang="en-US" altLang="ja-JP" dirty="0"/>
              <a:t>451</a:t>
            </a:r>
            <a:r>
              <a:rPr lang="ja-JP" altLang="en-US" dirty="0"/>
              <a:t>資源の結果</a:t>
            </a:r>
            <a:r>
              <a:rPr kumimoji="1" lang="ja-JP" altLang="en-US" dirty="0"/>
              <a:t>（</a:t>
            </a:r>
            <a:r>
              <a:rPr lang="en-US" altLang="ja-JP" dirty="0"/>
              <a:t>http://ramlegacy.org/</a:t>
            </a:r>
            <a:r>
              <a:rPr kumimoji="1" lang="ja-JP" altLang="en-US" dirty="0"/>
              <a:t>）</a:t>
            </a:r>
          </a:p>
        </p:txBody>
      </p:sp>
      <p:sp>
        <p:nvSpPr>
          <p:cNvPr id="3" name="スライド番号プレースホルダー 2"/>
          <p:cNvSpPr>
            <a:spLocks noGrp="1"/>
          </p:cNvSpPr>
          <p:nvPr>
            <p:ph type="sldNum" sz="quarter" idx="12"/>
          </p:nvPr>
        </p:nvSpPr>
        <p:spPr/>
        <p:txBody>
          <a:bodyPr/>
          <a:lstStyle/>
          <a:p>
            <a:fld id="{3AB6B1E4-13F1-4B4A-91A6-0250C4EB1C01}" type="slidenum">
              <a:rPr kumimoji="1" lang="ja-JP" altLang="en-US" smtClean="0"/>
              <a:t>15</a:t>
            </a:fld>
            <a:endParaRPr kumimoji="1" lang="ja-JP" altLang="en-US"/>
          </a:p>
        </p:txBody>
      </p:sp>
    </p:spTree>
    <p:extLst>
      <p:ext uri="{BB962C8B-B14F-4D97-AF65-F5344CB8AC3E}">
        <p14:creationId xmlns:p14="http://schemas.microsoft.com/office/powerpoint/2010/main" val="253254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1047770"/>
          </a:xfrm>
        </p:spPr>
        <p:txBody>
          <a:bodyPr/>
          <a:lstStyle/>
          <a:p>
            <a:r>
              <a:rPr lang="ja-JP" altLang="en-US" dirty="0"/>
              <a:t>どの資源評価モデルが「良い」のか？</a:t>
            </a:r>
            <a:endParaRPr kumimoji="1" lang="ja-JP" altLang="en-US" dirty="0"/>
          </a:p>
        </p:txBody>
      </p:sp>
      <p:pic>
        <p:nvPicPr>
          <p:cNvPr id="4" name="図 3"/>
          <p:cNvPicPr>
            <a:picLocks noChangeAspect="1"/>
          </p:cNvPicPr>
          <p:nvPr/>
        </p:nvPicPr>
        <p:blipFill>
          <a:blip r:embed="rId2"/>
          <a:stretch>
            <a:fillRect/>
          </a:stretch>
        </p:blipFill>
        <p:spPr>
          <a:xfrm>
            <a:off x="1231927" y="1412895"/>
            <a:ext cx="9432214" cy="4533094"/>
          </a:xfrm>
          <a:prstGeom prst="rect">
            <a:avLst/>
          </a:prstGeom>
        </p:spPr>
      </p:pic>
      <p:sp>
        <p:nvSpPr>
          <p:cNvPr id="6" name="テキスト ボックス 5"/>
          <p:cNvSpPr txBox="1"/>
          <p:nvPr/>
        </p:nvSpPr>
        <p:spPr>
          <a:xfrm>
            <a:off x="2246820" y="6099858"/>
            <a:ext cx="9106980" cy="646331"/>
          </a:xfrm>
          <a:prstGeom prst="rect">
            <a:avLst/>
          </a:prstGeom>
          <a:noFill/>
        </p:spPr>
        <p:txBody>
          <a:bodyPr wrap="none" rtlCol="0">
            <a:spAutoFit/>
          </a:bodyPr>
          <a:lstStyle/>
          <a:p>
            <a:r>
              <a:rPr lang="en-US" altLang="ja-JP" dirty="0">
                <a:hlinkClick r:id="rId3"/>
              </a:rPr>
              <a:t>http://www.ices.dk/news-and-events/symposia/WCSAM-2013/Pages/default.aspx</a:t>
            </a:r>
            <a:endParaRPr lang="en-US" altLang="ja-JP" dirty="0"/>
          </a:p>
          <a:p>
            <a:r>
              <a:rPr kumimoji="1" lang="en-US" altLang="ja-JP" dirty="0" err="1"/>
              <a:t>Deroba</a:t>
            </a:r>
            <a:r>
              <a:rPr kumimoji="1" lang="en-US" altLang="ja-JP" dirty="0"/>
              <a:t> et al. 2015. ICES Journal of Marine Science. 72: 19-30</a:t>
            </a:r>
            <a:endParaRPr kumimoji="1" lang="ja-JP" altLang="en-US" dirty="0"/>
          </a:p>
        </p:txBody>
      </p:sp>
      <p:sp>
        <p:nvSpPr>
          <p:cNvPr id="3" name="スライド番号プレースホルダー 2"/>
          <p:cNvSpPr>
            <a:spLocks noGrp="1"/>
          </p:cNvSpPr>
          <p:nvPr>
            <p:ph type="sldNum" sz="quarter" idx="12"/>
          </p:nvPr>
        </p:nvSpPr>
        <p:spPr/>
        <p:txBody>
          <a:bodyPr/>
          <a:lstStyle/>
          <a:p>
            <a:fld id="{3AB6B1E4-13F1-4B4A-91A6-0250C4EB1C01}" type="slidenum">
              <a:rPr kumimoji="1" lang="ja-JP" altLang="en-US" smtClean="0"/>
              <a:t>16</a:t>
            </a:fld>
            <a:endParaRPr kumimoji="1" lang="ja-JP" altLang="en-US"/>
          </a:p>
        </p:txBody>
      </p:sp>
    </p:spTree>
    <p:extLst>
      <p:ext uri="{BB962C8B-B14F-4D97-AF65-F5344CB8AC3E}">
        <p14:creationId xmlns:p14="http://schemas.microsoft.com/office/powerpoint/2010/main" val="2866135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279002" y="2784050"/>
            <a:ext cx="9716947" cy="4135906"/>
          </a:xfrm>
          <a:prstGeom prst="rect">
            <a:avLst/>
          </a:prstGeom>
        </p:spPr>
      </p:pic>
      <p:graphicFrame>
        <p:nvGraphicFramePr>
          <p:cNvPr id="6" name="図表 5"/>
          <p:cNvGraphicFramePr/>
          <p:nvPr>
            <p:extLst>
              <p:ext uri="{D42A27DB-BD31-4B8C-83A1-F6EECF244321}">
                <p14:modId xmlns:p14="http://schemas.microsoft.com/office/powerpoint/2010/main" val="47117259"/>
              </p:ext>
            </p:extLst>
          </p:nvPr>
        </p:nvGraphicFramePr>
        <p:xfrm>
          <a:off x="573590" y="349278"/>
          <a:ext cx="10769600" cy="1734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矢印: 上カーブ 6"/>
          <p:cNvSpPr/>
          <p:nvPr/>
        </p:nvSpPr>
        <p:spPr>
          <a:xfrm flipH="1">
            <a:off x="3657600" y="1782502"/>
            <a:ext cx="6898512" cy="94912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p:cNvSpPr txBox="1"/>
          <p:nvPr/>
        </p:nvSpPr>
        <p:spPr>
          <a:xfrm>
            <a:off x="5475640" y="2135868"/>
            <a:ext cx="3570208" cy="461665"/>
          </a:xfrm>
          <a:prstGeom prst="rect">
            <a:avLst/>
          </a:prstGeom>
          <a:noFill/>
        </p:spPr>
        <p:txBody>
          <a:bodyPr wrap="none" rtlCol="0">
            <a:spAutoFit/>
          </a:bodyPr>
          <a:lstStyle/>
          <a:p>
            <a:r>
              <a:rPr lang="ja-JP" altLang="en-US" sz="2400" dirty="0"/>
              <a:t>どれだけ合っているか？</a:t>
            </a:r>
            <a:endParaRPr kumimoji="1" lang="ja-JP" altLang="en-US" sz="2400" dirty="0"/>
          </a:p>
        </p:txBody>
      </p:sp>
      <p:sp>
        <p:nvSpPr>
          <p:cNvPr id="2" name="スライド番号プレースホルダー 1"/>
          <p:cNvSpPr>
            <a:spLocks noGrp="1"/>
          </p:cNvSpPr>
          <p:nvPr>
            <p:ph type="sldNum" sz="quarter" idx="12"/>
          </p:nvPr>
        </p:nvSpPr>
        <p:spPr/>
        <p:txBody>
          <a:bodyPr/>
          <a:lstStyle/>
          <a:p>
            <a:fld id="{3AB6B1E4-13F1-4B4A-91A6-0250C4EB1C01}" type="slidenum">
              <a:rPr kumimoji="1" lang="ja-JP" altLang="en-US" smtClean="0"/>
              <a:t>17</a:t>
            </a:fld>
            <a:endParaRPr kumimoji="1" lang="ja-JP" altLang="en-US"/>
          </a:p>
        </p:txBody>
      </p:sp>
    </p:spTree>
    <p:extLst>
      <p:ext uri="{BB962C8B-B14F-4D97-AF65-F5344CB8AC3E}">
        <p14:creationId xmlns:p14="http://schemas.microsoft.com/office/powerpoint/2010/main" val="372633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421817" y="365125"/>
            <a:ext cx="8545371" cy="5642658"/>
          </a:xfrm>
          <a:prstGeom prst="rect">
            <a:avLst/>
          </a:prstGeom>
        </p:spPr>
      </p:pic>
      <p:sp>
        <p:nvSpPr>
          <p:cNvPr id="5" name="テキスト ボックス 4"/>
          <p:cNvSpPr txBox="1"/>
          <p:nvPr/>
        </p:nvSpPr>
        <p:spPr>
          <a:xfrm>
            <a:off x="4614322" y="824967"/>
            <a:ext cx="2787943" cy="830997"/>
          </a:xfrm>
          <a:prstGeom prst="rect">
            <a:avLst/>
          </a:prstGeom>
          <a:noFill/>
        </p:spPr>
        <p:txBody>
          <a:bodyPr wrap="none" rtlCol="0">
            <a:spAutoFit/>
          </a:bodyPr>
          <a:lstStyle/>
          <a:p>
            <a:r>
              <a:rPr kumimoji="1" lang="ja-JP" altLang="en-US" sz="2400" dirty="0"/>
              <a:t>ジョージスバンク</a:t>
            </a:r>
            <a:endParaRPr kumimoji="1" lang="en-US" altLang="ja-JP" sz="2400" dirty="0"/>
          </a:p>
          <a:p>
            <a:r>
              <a:rPr kumimoji="1" lang="en-US" altLang="ja-JP" sz="2400" dirty="0"/>
              <a:t>yellowtail flounder</a:t>
            </a:r>
            <a:endParaRPr kumimoji="1" lang="ja-JP" altLang="en-US" sz="2400" dirty="0"/>
          </a:p>
        </p:txBody>
      </p:sp>
      <p:sp>
        <p:nvSpPr>
          <p:cNvPr id="6" name="正方形/長方形 5"/>
          <p:cNvSpPr/>
          <p:nvPr/>
        </p:nvSpPr>
        <p:spPr>
          <a:xfrm>
            <a:off x="5222024" y="6311900"/>
            <a:ext cx="6757774" cy="369332"/>
          </a:xfrm>
          <a:prstGeom prst="rect">
            <a:avLst/>
          </a:prstGeom>
        </p:spPr>
        <p:txBody>
          <a:bodyPr wrap="square">
            <a:spAutoFit/>
          </a:bodyPr>
          <a:lstStyle/>
          <a:p>
            <a:r>
              <a:rPr lang="en-US" altLang="ja-JP" dirty="0" err="1"/>
              <a:t>Deroba</a:t>
            </a:r>
            <a:r>
              <a:rPr lang="en-US" altLang="ja-JP" dirty="0"/>
              <a:t> et al. 2015. ICES Journal of Marine Science. 72: 19-30</a:t>
            </a:r>
            <a:endParaRPr lang="ja-JP" altLang="en-US" dirty="0"/>
          </a:p>
        </p:txBody>
      </p:sp>
      <p:sp>
        <p:nvSpPr>
          <p:cNvPr id="7" name="テキスト ボックス 6"/>
          <p:cNvSpPr txBox="1"/>
          <p:nvPr/>
        </p:nvSpPr>
        <p:spPr>
          <a:xfrm>
            <a:off x="4503256" y="1790901"/>
            <a:ext cx="3185487" cy="646331"/>
          </a:xfrm>
          <a:prstGeom prst="rect">
            <a:avLst/>
          </a:prstGeom>
          <a:noFill/>
        </p:spPr>
        <p:txBody>
          <a:bodyPr wrap="none" rtlCol="0">
            <a:spAutoFit/>
          </a:bodyPr>
          <a:lstStyle/>
          <a:p>
            <a:r>
              <a:rPr kumimoji="1" lang="ja-JP" altLang="en-US" dirty="0"/>
              <a:t>点線：プロダクションモデル</a:t>
            </a:r>
            <a:endParaRPr kumimoji="1" lang="en-US" altLang="ja-JP" dirty="0"/>
          </a:p>
          <a:p>
            <a:r>
              <a:rPr lang="ja-JP" altLang="en-US" dirty="0"/>
              <a:t>実線：年齢構成モデル</a:t>
            </a:r>
            <a:endParaRPr kumimoji="1" lang="ja-JP" altLang="en-US" dirty="0"/>
          </a:p>
        </p:txBody>
      </p:sp>
      <p:sp>
        <p:nvSpPr>
          <p:cNvPr id="8" name="スライド番号プレースホルダー 7"/>
          <p:cNvSpPr>
            <a:spLocks noGrp="1"/>
          </p:cNvSpPr>
          <p:nvPr>
            <p:ph type="sldNum" sz="quarter" idx="12"/>
          </p:nvPr>
        </p:nvSpPr>
        <p:spPr/>
        <p:txBody>
          <a:bodyPr/>
          <a:lstStyle/>
          <a:p>
            <a:fld id="{3AB6B1E4-13F1-4B4A-91A6-0250C4EB1C01}" type="slidenum">
              <a:rPr kumimoji="1" lang="ja-JP" altLang="en-US" smtClean="0"/>
              <a:t>18</a:t>
            </a:fld>
            <a:endParaRPr kumimoji="1" lang="ja-JP" altLang="en-US"/>
          </a:p>
        </p:txBody>
      </p:sp>
    </p:spTree>
    <p:extLst>
      <p:ext uri="{BB962C8B-B14F-4D97-AF65-F5344CB8AC3E}">
        <p14:creationId xmlns:p14="http://schemas.microsoft.com/office/powerpoint/2010/main" val="250400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168560" y="365125"/>
            <a:ext cx="9067800" cy="5895975"/>
          </a:xfrm>
          <a:prstGeom prst="rect">
            <a:avLst/>
          </a:prstGeom>
        </p:spPr>
      </p:pic>
      <p:sp>
        <p:nvSpPr>
          <p:cNvPr id="5" name="テキスト ボックス 4"/>
          <p:cNvSpPr txBox="1"/>
          <p:nvPr/>
        </p:nvSpPr>
        <p:spPr>
          <a:xfrm>
            <a:off x="4964921" y="797073"/>
            <a:ext cx="1415772" cy="461665"/>
          </a:xfrm>
          <a:prstGeom prst="rect">
            <a:avLst/>
          </a:prstGeom>
          <a:noFill/>
        </p:spPr>
        <p:txBody>
          <a:bodyPr wrap="none" rtlCol="0">
            <a:spAutoFit/>
          </a:bodyPr>
          <a:lstStyle/>
          <a:p>
            <a:r>
              <a:rPr kumimoji="1" lang="ja-JP" altLang="en-US" sz="2400" dirty="0"/>
              <a:t>北海タラ</a:t>
            </a:r>
          </a:p>
        </p:txBody>
      </p:sp>
      <p:sp>
        <p:nvSpPr>
          <p:cNvPr id="7" name="正方形/長方形 6"/>
          <p:cNvSpPr/>
          <p:nvPr/>
        </p:nvSpPr>
        <p:spPr>
          <a:xfrm>
            <a:off x="5222024" y="6311900"/>
            <a:ext cx="6757774" cy="369332"/>
          </a:xfrm>
          <a:prstGeom prst="rect">
            <a:avLst/>
          </a:prstGeom>
        </p:spPr>
        <p:txBody>
          <a:bodyPr wrap="square">
            <a:spAutoFit/>
          </a:bodyPr>
          <a:lstStyle/>
          <a:p>
            <a:r>
              <a:rPr lang="en-US" altLang="ja-JP" dirty="0" err="1"/>
              <a:t>Deroba</a:t>
            </a:r>
            <a:r>
              <a:rPr lang="en-US" altLang="ja-JP" dirty="0"/>
              <a:t> et al. 2015. ICES Journal of Marine Science. 72: 19-30</a:t>
            </a:r>
            <a:endParaRPr lang="ja-JP" altLang="en-US" dirty="0"/>
          </a:p>
        </p:txBody>
      </p:sp>
      <p:sp>
        <p:nvSpPr>
          <p:cNvPr id="8" name="テキスト ボックス 7"/>
          <p:cNvSpPr txBox="1"/>
          <p:nvPr/>
        </p:nvSpPr>
        <p:spPr>
          <a:xfrm>
            <a:off x="4503256" y="1790901"/>
            <a:ext cx="3185487" cy="646331"/>
          </a:xfrm>
          <a:prstGeom prst="rect">
            <a:avLst/>
          </a:prstGeom>
          <a:noFill/>
        </p:spPr>
        <p:txBody>
          <a:bodyPr wrap="none" rtlCol="0">
            <a:spAutoFit/>
          </a:bodyPr>
          <a:lstStyle/>
          <a:p>
            <a:r>
              <a:rPr kumimoji="1" lang="ja-JP" altLang="en-US" dirty="0"/>
              <a:t>点線：プロダクションモデル</a:t>
            </a:r>
            <a:endParaRPr kumimoji="1" lang="en-US" altLang="ja-JP" dirty="0"/>
          </a:p>
          <a:p>
            <a:r>
              <a:rPr lang="ja-JP" altLang="en-US" dirty="0"/>
              <a:t>実線：年齢構成モデル</a:t>
            </a:r>
            <a:endParaRPr kumimoji="1" lang="ja-JP" altLang="en-US" dirty="0"/>
          </a:p>
        </p:txBody>
      </p: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19</a:t>
            </a:fld>
            <a:endParaRPr kumimoji="1" lang="ja-JP" altLang="en-US"/>
          </a:p>
        </p:txBody>
      </p:sp>
    </p:spTree>
    <p:extLst>
      <p:ext uri="{BB962C8B-B14F-4D97-AF65-F5344CB8AC3E}">
        <p14:creationId xmlns:p14="http://schemas.microsoft.com/office/powerpoint/2010/main" val="57309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p:cNvSpPr/>
          <p:nvPr/>
        </p:nvSpPr>
        <p:spPr>
          <a:xfrm>
            <a:off x="693420" y="5426789"/>
            <a:ext cx="10934700" cy="132230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p:cNvSpPr/>
          <p:nvPr/>
        </p:nvSpPr>
        <p:spPr>
          <a:xfrm>
            <a:off x="693420" y="3304698"/>
            <a:ext cx="10934700" cy="177022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p:cNvSpPr/>
          <p:nvPr/>
        </p:nvSpPr>
        <p:spPr>
          <a:xfrm>
            <a:off x="693420" y="1690688"/>
            <a:ext cx="10934700" cy="125825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適切な資源管理へ</a:t>
            </a:r>
            <a:r>
              <a:rPr lang="ja-JP" altLang="en-US" dirty="0"/>
              <a:t>むけて</a:t>
            </a:r>
            <a:endParaRPr kumimoji="1" lang="ja-JP" altLang="en-US" dirty="0"/>
          </a:p>
        </p:txBody>
      </p:sp>
      <p:sp>
        <p:nvSpPr>
          <p:cNvPr id="3" name="コンテンツ プレースホルダー 2"/>
          <p:cNvSpPr>
            <a:spLocks noGrp="1"/>
          </p:cNvSpPr>
          <p:nvPr>
            <p:ph idx="1"/>
          </p:nvPr>
        </p:nvSpPr>
        <p:spPr>
          <a:xfrm>
            <a:off x="838200" y="1825624"/>
            <a:ext cx="10789920" cy="4788535"/>
          </a:xfrm>
        </p:spPr>
        <p:txBody>
          <a:bodyPr>
            <a:normAutofit fontScale="92500"/>
          </a:bodyPr>
          <a:lstStyle/>
          <a:p>
            <a:pPr marL="0" indent="0">
              <a:buNone/>
            </a:pPr>
            <a:r>
              <a:rPr lang="ja-JP" altLang="en-US" sz="3600" dirty="0"/>
              <a:t>適切な資源管理</a:t>
            </a:r>
            <a:endParaRPr lang="en-US" altLang="ja-JP" sz="3600" dirty="0"/>
          </a:p>
          <a:p>
            <a:pPr lvl="1"/>
            <a:r>
              <a:rPr lang="ja-JP" altLang="en-US" sz="3200" dirty="0"/>
              <a:t>減っていたら漁獲を減らす・増えていたら増やしても良い</a:t>
            </a:r>
          </a:p>
          <a:p>
            <a:pPr marL="0" indent="0">
              <a:buNone/>
            </a:pPr>
            <a:endParaRPr lang="en-US" altLang="ja-JP" sz="3600" dirty="0"/>
          </a:p>
          <a:p>
            <a:pPr marL="0" indent="0">
              <a:buNone/>
            </a:pPr>
            <a:r>
              <a:rPr lang="ja-JP" altLang="en-US" sz="3600" dirty="0"/>
              <a:t>妥当な資源評価</a:t>
            </a:r>
            <a:endParaRPr lang="en-US" altLang="ja-JP" sz="3600" dirty="0"/>
          </a:p>
          <a:p>
            <a:pPr lvl="1"/>
            <a:r>
              <a:rPr lang="ja-JP" altLang="en-US" sz="3200" dirty="0"/>
              <a:t>減っているか？増えているか？</a:t>
            </a:r>
            <a:endParaRPr lang="en-US" altLang="ja-JP" sz="3200" dirty="0"/>
          </a:p>
          <a:p>
            <a:pPr lvl="1"/>
            <a:r>
              <a:rPr lang="en-US" altLang="ja-JP" sz="3200" dirty="0"/>
              <a:t>MSY</a:t>
            </a:r>
            <a:r>
              <a:rPr lang="ja-JP" altLang="en-US" sz="3200" dirty="0"/>
              <a:t>はどのあたりか？</a:t>
            </a:r>
            <a:endParaRPr lang="en-US" altLang="ja-JP" sz="3200" dirty="0"/>
          </a:p>
          <a:p>
            <a:pPr marL="0" indent="0">
              <a:buNone/>
            </a:pPr>
            <a:endParaRPr kumimoji="1" lang="en-US" altLang="ja-JP" sz="3600" dirty="0"/>
          </a:p>
          <a:p>
            <a:pPr marL="0" indent="0">
              <a:buNone/>
            </a:pPr>
            <a:r>
              <a:rPr kumimoji="1" lang="ja-JP" altLang="en-US" sz="3600" dirty="0"/>
              <a:t>データ収集</a:t>
            </a:r>
            <a:endParaRPr kumimoji="1" lang="en-US" altLang="ja-JP" sz="3600" dirty="0"/>
          </a:p>
          <a:p>
            <a:pPr lvl="1"/>
            <a:r>
              <a:rPr lang="ja-JP" altLang="en-US" sz="3200" dirty="0"/>
              <a:t>漁獲量・漁獲物のサイズ組成・生物的知見</a:t>
            </a:r>
            <a:endParaRPr kumimoji="1" lang="en-US" altLang="ja-JP" sz="3200" dirty="0"/>
          </a:p>
          <a:p>
            <a:pPr marL="514350" indent="-514350">
              <a:buFont typeface="+mj-lt"/>
              <a:buAutoNum type="arabicPeriod"/>
            </a:pPr>
            <a:endParaRPr lang="en-US" altLang="ja-JP" sz="3600" dirty="0"/>
          </a:p>
          <a:p>
            <a:pPr marL="514350" indent="-514350">
              <a:buFont typeface="+mj-lt"/>
              <a:buAutoNum type="arabicPeriod"/>
            </a:pPr>
            <a:endParaRPr kumimoji="1" lang="en-US" altLang="ja-JP" sz="3600" dirty="0"/>
          </a:p>
        </p:txBody>
      </p:sp>
      <p:cxnSp>
        <p:nvCxnSpPr>
          <p:cNvPr id="7" name="直線矢印コネクタ 6"/>
          <p:cNvCxnSpPr/>
          <p:nvPr/>
        </p:nvCxnSpPr>
        <p:spPr>
          <a:xfrm flipV="1">
            <a:off x="4168140" y="2848610"/>
            <a:ext cx="0" cy="456088"/>
          </a:xfrm>
          <a:prstGeom prst="straightConnector1">
            <a:avLst/>
          </a:prstGeom>
          <a:ln w="571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4152900" y="5074919"/>
            <a:ext cx="0" cy="456088"/>
          </a:xfrm>
          <a:prstGeom prst="straightConnector1">
            <a:avLst/>
          </a:prstGeom>
          <a:ln w="571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2</a:t>
            </a:fld>
            <a:endParaRPr kumimoji="1" lang="ja-JP" altLang="en-US"/>
          </a:p>
        </p:txBody>
      </p:sp>
    </p:spTree>
    <p:extLst>
      <p:ext uri="{BB962C8B-B14F-4D97-AF65-F5344CB8AC3E}">
        <p14:creationId xmlns:p14="http://schemas.microsoft.com/office/powerpoint/2010/main" val="15781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どの手法が良いとは一概に言えない</a:t>
            </a:r>
          </a:p>
        </p:txBody>
      </p:sp>
      <p:sp>
        <p:nvSpPr>
          <p:cNvPr id="3" name="コンテンツ プレースホルダー 2"/>
          <p:cNvSpPr>
            <a:spLocks noGrp="1"/>
          </p:cNvSpPr>
          <p:nvPr>
            <p:ph idx="1"/>
          </p:nvPr>
        </p:nvSpPr>
        <p:spPr>
          <a:xfrm>
            <a:off x="751840" y="1843555"/>
            <a:ext cx="10927016" cy="4351338"/>
          </a:xfrm>
        </p:spPr>
        <p:txBody>
          <a:bodyPr/>
          <a:lstStyle/>
          <a:p>
            <a:r>
              <a:rPr kumimoji="1" lang="ja-JP" altLang="en-US" dirty="0"/>
              <a:t>利用できるデータと相談しつつ，利用できる手法を選ぶ</a:t>
            </a:r>
            <a:endParaRPr kumimoji="1" lang="en-US" altLang="ja-JP" dirty="0"/>
          </a:p>
          <a:p>
            <a:r>
              <a:rPr lang="ja-JP" altLang="en-US" dirty="0"/>
              <a:t>どの手法を使っても「不確実性」は必ずある</a:t>
            </a:r>
            <a:endParaRPr kumimoji="1" lang="en-US" altLang="ja-JP" dirty="0"/>
          </a:p>
          <a:p>
            <a:endParaRPr kumimoji="1" lang="en-US" altLang="ja-JP" dirty="0"/>
          </a:p>
          <a:p>
            <a:pPr marL="0" indent="0">
              <a:buNone/>
            </a:pPr>
            <a:r>
              <a:rPr lang="ja-JP" altLang="en-US" sz="3600" b="1" dirty="0">
                <a:solidFill>
                  <a:srgbClr val="FF0000"/>
                </a:solidFill>
              </a:rPr>
              <a:t>重要なのは</a:t>
            </a:r>
            <a:endParaRPr lang="en-US" altLang="ja-JP" sz="3600" b="1" dirty="0">
              <a:solidFill>
                <a:srgbClr val="FF0000"/>
              </a:solidFill>
            </a:endParaRPr>
          </a:p>
          <a:p>
            <a:pPr marL="0" indent="0">
              <a:buNone/>
            </a:pPr>
            <a:endParaRPr kumimoji="1" lang="en-US" altLang="ja-JP" dirty="0"/>
          </a:p>
          <a:p>
            <a:pPr marL="514350" indent="-514350">
              <a:buFont typeface="+mj-lt"/>
              <a:buAutoNum type="arabicPeriod"/>
            </a:pPr>
            <a:r>
              <a:rPr lang="ja-JP" altLang="en-US" dirty="0"/>
              <a:t>利用できるデータは「徹底的に見る・使う」</a:t>
            </a:r>
          </a:p>
          <a:p>
            <a:pPr marL="514350" indent="-514350">
              <a:buFont typeface="+mj-lt"/>
              <a:buAutoNum type="arabicPeriod"/>
            </a:pPr>
            <a:r>
              <a:rPr kumimoji="1" lang="ja-JP" altLang="en-US" dirty="0"/>
              <a:t>不確実性を評価する（信頼区間の計算，感度分析など）</a:t>
            </a:r>
            <a:endParaRPr kumimoji="1" lang="en-US" altLang="ja-JP" dirty="0"/>
          </a:p>
          <a:p>
            <a:pPr marL="514350" indent="-514350">
              <a:buFont typeface="+mj-lt"/>
              <a:buAutoNum type="arabicPeriod"/>
            </a:pPr>
            <a:r>
              <a:rPr lang="ja-JP" altLang="en-US" dirty="0"/>
              <a:t>不確実性に頑健な管理方策を考える</a:t>
            </a:r>
            <a:endParaRPr kumimoji="1" lang="en-US" altLang="ja-JP" dirty="0"/>
          </a:p>
          <a:p>
            <a:endParaRPr kumimoji="1" lang="en-US" altLang="ja-JP" dirty="0"/>
          </a:p>
        </p:txBody>
      </p:sp>
      <p:sp>
        <p:nvSpPr>
          <p:cNvPr id="4" name="四角形: 角を丸くする 3"/>
          <p:cNvSpPr/>
          <p:nvPr/>
        </p:nvSpPr>
        <p:spPr>
          <a:xfrm>
            <a:off x="447040" y="4081780"/>
            <a:ext cx="10139680" cy="23672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fld id="{3AB6B1E4-13F1-4B4A-91A6-0250C4EB1C01}" type="slidenum">
              <a:rPr kumimoji="1" lang="ja-JP" altLang="en-US" smtClean="0"/>
              <a:t>20</a:t>
            </a:fld>
            <a:endParaRPr kumimoji="1" lang="ja-JP" altLang="en-US"/>
          </a:p>
        </p:txBody>
      </p:sp>
    </p:spTree>
    <p:extLst>
      <p:ext uri="{BB962C8B-B14F-4D97-AF65-F5344CB8AC3E}">
        <p14:creationId xmlns:p14="http://schemas.microsoft.com/office/powerpoint/2010/main" val="121849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1. </a:t>
            </a:r>
            <a:r>
              <a:rPr kumimoji="1" lang="ja-JP" altLang="en-US" dirty="0"/>
              <a:t>利用できるデータを徹底的に使う</a:t>
            </a:r>
          </a:p>
        </p:txBody>
      </p:sp>
      <p:sp>
        <p:nvSpPr>
          <p:cNvPr id="3" name="コンテンツ プレースホルダー 2"/>
          <p:cNvSpPr>
            <a:spLocks noGrp="1"/>
          </p:cNvSpPr>
          <p:nvPr>
            <p:ph idx="1"/>
          </p:nvPr>
        </p:nvSpPr>
        <p:spPr>
          <a:xfrm>
            <a:off x="838200" y="1588168"/>
            <a:ext cx="10515600" cy="4588795"/>
          </a:xfrm>
        </p:spPr>
        <p:txBody>
          <a:bodyPr>
            <a:normAutofit/>
          </a:bodyPr>
          <a:lstStyle/>
          <a:p>
            <a:pPr marL="0" indent="0">
              <a:buNone/>
            </a:pPr>
            <a:r>
              <a:rPr kumimoji="1" lang="ja-JP" altLang="en-US" sz="3600" dirty="0"/>
              <a:t>（例）努力量＆漁獲量データ→資源量指数</a:t>
            </a:r>
            <a:endParaRPr kumimoji="1" lang="en-US" altLang="ja-JP" sz="3600" dirty="0"/>
          </a:p>
          <a:p>
            <a:r>
              <a:rPr lang="ja-JP" altLang="en-US" sz="3600" dirty="0"/>
              <a:t>　日別なのか，月別なのか，年別なのか？</a:t>
            </a:r>
            <a:endParaRPr lang="en-US" altLang="ja-JP" sz="3600" dirty="0"/>
          </a:p>
          <a:p>
            <a:r>
              <a:rPr kumimoji="1" lang="ja-JP" altLang="en-US" sz="3600" dirty="0"/>
              <a:t>   船別</a:t>
            </a:r>
            <a:r>
              <a:rPr lang="ja-JP" altLang="en-US" sz="3600" dirty="0"/>
              <a:t>や海域別のデータも利用できるか？</a:t>
            </a:r>
            <a:endParaRPr kumimoji="1" lang="en-US" altLang="ja-JP" sz="3600" dirty="0"/>
          </a:p>
        </p:txBody>
      </p:sp>
      <p:cxnSp>
        <p:nvCxnSpPr>
          <p:cNvPr id="7" name="直線矢印コネクタ 6"/>
          <p:cNvCxnSpPr/>
          <p:nvPr/>
        </p:nvCxnSpPr>
        <p:spPr>
          <a:xfrm>
            <a:off x="5248656" y="3465576"/>
            <a:ext cx="61121" cy="1309159"/>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p:cNvSpPr txBox="1"/>
          <p:nvPr/>
        </p:nvSpPr>
        <p:spPr>
          <a:xfrm>
            <a:off x="1214227" y="4954122"/>
            <a:ext cx="9746381" cy="1397675"/>
          </a:xfrm>
          <a:prstGeom prst="roundRect">
            <a:avLst>
              <a:gd name="adj" fmla="val 24930"/>
            </a:avLst>
          </a:prstGeom>
          <a:solidFill>
            <a:schemeClr val="accent4">
              <a:lumMod val="20000"/>
              <a:lumOff val="80000"/>
            </a:schemeClr>
          </a:solidFill>
        </p:spPr>
        <p:txBody>
          <a:bodyPr wrap="square" rtlCol="0">
            <a:spAutoFit/>
          </a:bodyPr>
          <a:lstStyle/>
          <a:p>
            <a:r>
              <a:rPr kumimoji="1" lang="en-US" altLang="ja-JP" sz="3600" dirty="0"/>
              <a:t>CPUE</a:t>
            </a:r>
            <a:r>
              <a:rPr kumimoji="1" lang="ja-JP" altLang="en-US" sz="3600" dirty="0"/>
              <a:t>標準化（より信頼の高い指数の推定）</a:t>
            </a:r>
            <a:endParaRPr kumimoji="1" lang="en-US" altLang="ja-JP" sz="3600" dirty="0"/>
          </a:p>
          <a:p>
            <a:r>
              <a:rPr lang="ja-JP" altLang="en-US" sz="3600" dirty="0"/>
              <a:t>デルリー法（絶対資源量＆漁獲圧の推定）</a:t>
            </a:r>
            <a:endParaRPr kumimoji="1" lang="ja-JP" altLang="en-US" sz="3600" dirty="0"/>
          </a:p>
        </p:txBody>
      </p:sp>
      <p:sp>
        <p:nvSpPr>
          <p:cNvPr id="4" name="スライド番号プレースホルダー 3"/>
          <p:cNvSpPr>
            <a:spLocks noGrp="1"/>
          </p:cNvSpPr>
          <p:nvPr>
            <p:ph type="sldNum" sz="quarter" idx="12"/>
          </p:nvPr>
        </p:nvSpPr>
        <p:spPr/>
        <p:txBody>
          <a:bodyPr/>
          <a:lstStyle/>
          <a:p>
            <a:fld id="{3AB6B1E4-13F1-4B4A-91A6-0250C4EB1C01}" type="slidenum">
              <a:rPr kumimoji="1" lang="ja-JP" altLang="en-US" smtClean="0"/>
              <a:t>21</a:t>
            </a:fld>
            <a:endParaRPr kumimoji="1" lang="ja-JP" altLang="en-US" dirty="0"/>
          </a:p>
        </p:txBody>
      </p:sp>
    </p:spTree>
    <p:extLst>
      <p:ext uri="{BB962C8B-B14F-4D97-AF65-F5344CB8AC3E}">
        <p14:creationId xmlns:p14="http://schemas.microsoft.com/office/powerpoint/2010/main" val="123236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2920" y="365125"/>
            <a:ext cx="10850880" cy="1325563"/>
          </a:xfrm>
        </p:spPr>
        <p:txBody>
          <a:bodyPr/>
          <a:lstStyle/>
          <a:p>
            <a:r>
              <a:rPr kumimoji="1" lang="en-US" altLang="ja-JP" dirty="0"/>
              <a:t>CPUE</a:t>
            </a:r>
            <a:r>
              <a:rPr kumimoji="1" lang="ja-JP" altLang="en-US" dirty="0"/>
              <a:t>標準化</a:t>
            </a:r>
          </a:p>
        </p:txBody>
      </p:sp>
      <p:sp>
        <p:nvSpPr>
          <p:cNvPr id="3" name="コンテンツ プレースホルダー 2"/>
          <p:cNvSpPr>
            <a:spLocks noGrp="1"/>
          </p:cNvSpPr>
          <p:nvPr>
            <p:ph idx="1"/>
          </p:nvPr>
        </p:nvSpPr>
        <p:spPr>
          <a:xfrm>
            <a:off x="371856" y="6190487"/>
            <a:ext cx="10515600" cy="667513"/>
          </a:xfrm>
        </p:spPr>
        <p:txBody>
          <a:bodyPr>
            <a:normAutofit/>
          </a:bodyPr>
          <a:lstStyle/>
          <a:p>
            <a:pPr marL="0" indent="0">
              <a:buNone/>
            </a:pPr>
            <a:r>
              <a:rPr lang="ja-JP" altLang="en-US" dirty="0"/>
              <a:t>市野川</a:t>
            </a:r>
            <a:r>
              <a:rPr lang="en-US" altLang="ja-JP" dirty="0"/>
              <a:t>HP (</a:t>
            </a:r>
            <a:r>
              <a:rPr lang="en-US" altLang="ja-JP" dirty="0">
                <a:hlinkClick r:id="rId2"/>
              </a:rPr>
              <a:t>http://cse.fra.affrc.go.jp/ichimomo/</a:t>
            </a:r>
            <a:r>
              <a:rPr lang="ja-JP" altLang="en-US" dirty="0"/>
              <a:t>　より）</a:t>
            </a:r>
          </a:p>
          <a:p>
            <a:pPr marL="0" indent="0">
              <a:buNone/>
            </a:pPr>
            <a:endParaRPr kumimoji="1" lang="ja-JP" altLang="en-US" dirty="0"/>
          </a:p>
        </p:txBody>
      </p:sp>
      <p:pic>
        <p:nvPicPr>
          <p:cNvPr id="4" name="図 3"/>
          <p:cNvPicPr>
            <a:picLocks noChangeAspect="1"/>
          </p:cNvPicPr>
          <p:nvPr/>
        </p:nvPicPr>
        <p:blipFill>
          <a:blip r:embed="rId3"/>
          <a:stretch>
            <a:fillRect/>
          </a:stretch>
        </p:blipFill>
        <p:spPr>
          <a:xfrm>
            <a:off x="4367585" y="585217"/>
            <a:ext cx="7577525" cy="5683144"/>
          </a:xfrm>
          <a:prstGeom prst="rect">
            <a:avLst/>
          </a:prstGeom>
        </p:spPr>
      </p:pic>
      <p:sp>
        <p:nvSpPr>
          <p:cNvPr id="5" name="スライド番号プレースホルダー 4"/>
          <p:cNvSpPr>
            <a:spLocks noGrp="1"/>
          </p:cNvSpPr>
          <p:nvPr>
            <p:ph type="sldNum" sz="quarter" idx="12"/>
          </p:nvPr>
        </p:nvSpPr>
        <p:spPr/>
        <p:txBody>
          <a:bodyPr/>
          <a:lstStyle/>
          <a:p>
            <a:fld id="{3AB6B1E4-13F1-4B4A-91A6-0250C4EB1C01}" type="slidenum">
              <a:rPr kumimoji="1" lang="ja-JP" altLang="en-US" smtClean="0"/>
              <a:t>22</a:t>
            </a:fld>
            <a:endParaRPr kumimoji="1" lang="ja-JP" altLang="en-US"/>
          </a:p>
        </p:txBody>
      </p:sp>
    </p:spTree>
    <p:extLst>
      <p:ext uri="{BB962C8B-B14F-4D97-AF65-F5344CB8AC3E}">
        <p14:creationId xmlns:p14="http://schemas.microsoft.com/office/powerpoint/2010/main" val="1986949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l="-328" t="20669" r="337" b="8404"/>
          <a:stretch/>
        </p:blipFill>
        <p:spPr>
          <a:xfrm>
            <a:off x="2621280" y="877824"/>
            <a:ext cx="8883616" cy="4726084"/>
          </a:xfrm>
          <a:prstGeom prst="rect">
            <a:avLst/>
          </a:prstGeom>
        </p:spPr>
      </p:pic>
      <p:sp>
        <p:nvSpPr>
          <p:cNvPr id="2" name="タイトル 1"/>
          <p:cNvSpPr>
            <a:spLocks noGrp="1"/>
          </p:cNvSpPr>
          <p:nvPr>
            <p:ph type="title"/>
          </p:nvPr>
        </p:nvSpPr>
        <p:spPr>
          <a:xfrm>
            <a:off x="448056" y="365125"/>
            <a:ext cx="10905744" cy="1325563"/>
          </a:xfrm>
        </p:spPr>
        <p:txBody>
          <a:bodyPr/>
          <a:lstStyle/>
          <a:p>
            <a:r>
              <a:rPr kumimoji="1" lang="en-US" altLang="ja-JP" dirty="0"/>
              <a:t>CPUE</a:t>
            </a:r>
            <a:r>
              <a:rPr kumimoji="1" lang="ja-JP" altLang="en-US" dirty="0"/>
              <a:t>標準化</a:t>
            </a:r>
          </a:p>
        </p:txBody>
      </p:sp>
      <p:sp>
        <p:nvSpPr>
          <p:cNvPr id="3" name="コンテンツ プレースホルダー 2"/>
          <p:cNvSpPr>
            <a:spLocks noGrp="1"/>
          </p:cNvSpPr>
          <p:nvPr>
            <p:ph idx="1"/>
          </p:nvPr>
        </p:nvSpPr>
        <p:spPr>
          <a:xfrm>
            <a:off x="838200" y="6176963"/>
            <a:ext cx="10515600" cy="617411"/>
          </a:xfrm>
        </p:spPr>
        <p:txBody>
          <a:bodyPr/>
          <a:lstStyle/>
          <a:p>
            <a:pPr marL="0" indent="0">
              <a:buNone/>
            </a:pPr>
            <a:r>
              <a:rPr lang="ja-JP" altLang="en-US" dirty="0"/>
              <a:t>市野川</a:t>
            </a:r>
            <a:r>
              <a:rPr lang="en-US" altLang="ja-JP" dirty="0"/>
              <a:t>HP (</a:t>
            </a:r>
            <a:r>
              <a:rPr lang="en-US" altLang="ja-JP" dirty="0">
                <a:hlinkClick r:id="rId3"/>
              </a:rPr>
              <a:t>http://cse.fra.affrc.go.jp/ichimomo/</a:t>
            </a:r>
            <a:r>
              <a:rPr lang="ja-JP" altLang="en-US" dirty="0"/>
              <a:t>　より）</a:t>
            </a:r>
          </a:p>
          <a:p>
            <a:endParaRPr kumimoji="1" lang="ja-JP" altLang="en-US" dirty="0"/>
          </a:p>
        </p:txBody>
      </p: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23</a:t>
            </a:fld>
            <a:endParaRPr kumimoji="1" lang="ja-JP" altLang="en-US"/>
          </a:p>
        </p:txBody>
      </p:sp>
    </p:spTree>
    <p:extLst>
      <p:ext uri="{BB962C8B-B14F-4D97-AF65-F5344CB8AC3E}">
        <p14:creationId xmlns:p14="http://schemas.microsoft.com/office/powerpoint/2010/main" val="372216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標準化の例</a:t>
            </a:r>
          </a:p>
        </p:txBody>
      </p:sp>
      <p:sp>
        <p:nvSpPr>
          <p:cNvPr id="3" name="コンテンツ プレースホルダー 2"/>
          <p:cNvSpPr>
            <a:spLocks noGrp="1"/>
          </p:cNvSpPr>
          <p:nvPr>
            <p:ph idx="1"/>
          </p:nvPr>
        </p:nvSpPr>
        <p:spPr>
          <a:xfrm>
            <a:off x="624636" y="5225605"/>
            <a:ext cx="10942524" cy="1632395"/>
          </a:xfrm>
        </p:spPr>
        <p:txBody>
          <a:bodyPr/>
          <a:lstStyle/>
          <a:p>
            <a:r>
              <a:rPr kumimoji="1" lang="ja-JP" altLang="en-US" dirty="0"/>
              <a:t>標準化した漁獲量を海域・地域別にプロットし，水温との関係を示した（太平洋クロマグロ</a:t>
            </a:r>
            <a:r>
              <a:rPr kumimoji="1" lang="en-US" altLang="ja-JP" dirty="0"/>
              <a:t>0</a:t>
            </a:r>
            <a:r>
              <a:rPr kumimoji="1" lang="ja-JP" altLang="en-US" dirty="0"/>
              <a:t>歳魚）</a:t>
            </a:r>
            <a:endParaRPr kumimoji="1" lang="en-US" altLang="ja-JP" dirty="0"/>
          </a:p>
          <a:p>
            <a:pPr marL="0" indent="0">
              <a:buNone/>
            </a:pPr>
            <a:r>
              <a:rPr kumimoji="1" lang="ja-JP" altLang="en-US" dirty="0"/>
              <a:t>　　　　　　　　　　　　　　</a:t>
            </a:r>
            <a:r>
              <a:rPr kumimoji="1" lang="en-US" altLang="ja-JP" dirty="0"/>
              <a:t>(</a:t>
            </a:r>
            <a:r>
              <a:rPr kumimoji="1" lang="en-US" altLang="ja-JP" dirty="0" err="1"/>
              <a:t>Ichinokawa</a:t>
            </a:r>
            <a:r>
              <a:rPr kumimoji="1" lang="en-US" altLang="ja-JP" dirty="0"/>
              <a:t> et al. 2014 Fish. Sci.)</a:t>
            </a:r>
            <a:endParaRPr kumimoji="1" lang="ja-JP" altLang="en-US" dirty="0"/>
          </a:p>
        </p:txBody>
      </p:sp>
      <p:pic>
        <p:nvPicPr>
          <p:cNvPr id="4" name="図 3"/>
          <p:cNvPicPr>
            <a:picLocks noChangeAspect="1"/>
          </p:cNvPicPr>
          <p:nvPr/>
        </p:nvPicPr>
        <p:blipFill>
          <a:blip r:embed="rId2"/>
          <a:stretch>
            <a:fillRect/>
          </a:stretch>
        </p:blipFill>
        <p:spPr>
          <a:xfrm>
            <a:off x="3976253" y="1494800"/>
            <a:ext cx="7006707" cy="3670648"/>
          </a:xfrm>
          <a:prstGeom prst="rect">
            <a:avLst/>
          </a:prstGeom>
        </p:spPr>
      </p:pic>
      <p:pic>
        <p:nvPicPr>
          <p:cNvPr id="5" name="図 4"/>
          <p:cNvPicPr>
            <a:picLocks noChangeAspect="1"/>
          </p:cNvPicPr>
          <p:nvPr/>
        </p:nvPicPr>
        <p:blipFill>
          <a:blip r:embed="rId3"/>
          <a:stretch>
            <a:fillRect/>
          </a:stretch>
        </p:blipFill>
        <p:spPr>
          <a:xfrm>
            <a:off x="520834" y="1494800"/>
            <a:ext cx="3297940" cy="3234680"/>
          </a:xfrm>
          <a:prstGeom prst="rect">
            <a:avLst/>
          </a:prstGeom>
        </p:spPr>
      </p:pic>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24</a:t>
            </a:fld>
            <a:endParaRPr kumimoji="1" lang="ja-JP" altLang="en-US"/>
          </a:p>
        </p:txBody>
      </p:sp>
      <p:sp>
        <p:nvSpPr>
          <p:cNvPr id="7" name="テキスト ボックス 6"/>
          <p:cNvSpPr txBox="1"/>
          <p:nvPr/>
        </p:nvSpPr>
        <p:spPr>
          <a:xfrm>
            <a:off x="10944185" y="1602038"/>
            <a:ext cx="595035" cy="5847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kumimoji="1" lang="ja-JP" altLang="en-US" sz="3200" b="1" dirty="0"/>
              <a:t>北</a:t>
            </a:r>
          </a:p>
        </p:txBody>
      </p:sp>
      <p:sp>
        <p:nvSpPr>
          <p:cNvPr id="8" name="テキスト ボックス 7"/>
          <p:cNvSpPr txBox="1"/>
          <p:nvPr/>
        </p:nvSpPr>
        <p:spPr>
          <a:xfrm>
            <a:off x="10935041" y="4144705"/>
            <a:ext cx="595035" cy="584775"/>
          </a:xfrm>
          <a:prstGeom prst="rect">
            <a:avLst/>
          </a:prstGeom>
          <a:solidFill>
            <a:schemeClr val="accent2"/>
          </a:solid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kumimoji="1" lang="ja-JP" altLang="en-US" sz="3200" b="1" dirty="0"/>
              <a:t>南</a:t>
            </a:r>
          </a:p>
        </p:txBody>
      </p:sp>
      <p:sp>
        <p:nvSpPr>
          <p:cNvPr id="9" name="テキスト ボックス 8"/>
          <p:cNvSpPr txBox="1"/>
          <p:nvPr/>
        </p:nvSpPr>
        <p:spPr>
          <a:xfrm>
            <a:off x="4640367" y="1017263"/>
            <a:ext cx="830677" cy="584775"/>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kumimoji="1" lang="en-US" altLang="ja-JP" sz="3200" b="1" dirty="0"/>
              <a:t>7</a:t>
            </a:r>
            <a:r>
              <a:rPr kumimoji="1" lang="ja-JP" altLang="en-US" sz="3200" b="1" dirty="0"/>
              <a:t>月</a:t>
            </a:r>
          </a:p>
        </p:txBody>
      </p:sp>
      <p:sp>
        <p:nvSpPr>
          <p:cNvPr id="10" name="テキスト ボックス 9"/>
          <p:cNvSpPr txBox="1"/>
          <p:nvPr/>
        </p:nvSpPr>
        <p:spPr>
          <a:xfrm>
            <a:off x="7376937" y="1013199"/>
            <a:ext cx="830677" cy="584775"/>
          </a:xfrm>
          <a:prstGeom prst="rect">
            <a:avLst/>
          </a:prstGeom>
          <a:solidFill>
            <a:schemeClr val="accent1"/>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kumimoji="1" lang="en-US" altLang="ja-JP" sz="3200" b="1" dirty="0"/>
              <a:t>1</a:t>
            </a:r>
            <a:r>
              <a:rPr kumimoji="1" lang="ja-JP" altLang="en-US" sz="3200" b="1" dirty="0"/>
              <a:t>月</a:t>
            </a:r>
          </a:p>
        </p:txBody>
      </p:sp>
      <p:sp>
        <p:nvSpPr>
          <p:cNvPr id="11" name="テキスト ボックス 10"/>
          <p:cNvSpPr txBox="1"/>
          <p:nvPr/>
        </p:nvSpPr>
        <p:spPr>
          <a:xfrm>
            <a:off x="9922365" y="1027906"/>
            <a:ext cx="830677" cy="584775"/>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kumimoji="1" lang="en-US" altLang="ja-JP" sz="3200" b="1" dirty="0"/>
              <a:t>6</a:t>
            </a:r>
            <a:r>
              <a:rPr kumimoji="1" lang="ja-JP" altLang="en-US" sz="3200" b="1" dirty="0"/>
              <a:t>月</a:t>
            </a:r>
          </a:p>
        </p:txBody>
      </p:sp>
    </p:spTree>
    <p:extLst>
      <p:ext uri="{BB962C8B-B14F-4D97-AF65-F5344CB8AC3E}">
        <p14:creationId xmlns:p14="http://schemas.microsoft.com/office/powerpoint/2010/main" val="3336734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2. </a:t>
            </a:r>
            <a:r>
              <a:rPr lang="ja-JP" altLang="en-US" dirty="0"/>
              <a:t>不確実性を評価する</a:t>
            </a:r>
            <a:br>
              <a:rPr lang="en-US" altLang="ja-JP" dirty="0"/>
            </a:br>
            <a:r>
              <a:rPr lang="ja-JP" altLang="en-US" dirty="0"/>
              <a:t>（信頼区間の計算，感度分析など）</a:t>
            </a:r>
            <a:endParaRPr kumimoji="1" lang="ja-JP" altLang="en-US" dirty="0"/>
          </a:p>
        </p:txBody>
      </p:sp>
      <p:sp>
        <p:nvSpPr>
          <p:cNvPr id="3" name="コンテンツ プレースホルダー 2"/>
          <p:cNvSpPr>
            <a:spLocks noGrp="1"/>
          </p:cNvSpPr>
          <p:nvPr>
            <p:ph idx="1"/>
          </p:nvPr>
        </p:nvSpPr>
        <p:spPr>
          <a:xfrm>
            <a:off x="838200" y="1825625"/>
            <a:ext cx="10515600" cy="1923415"/>
          </a:xfrm>
        </p:spPr>
        <p:txBody>
          <a:bodyPr/>
          <a:lstStyle/>
          <a:p>
            <a:r>
              <a:rPr lang="ja-JP" altLang="en-US" dirty="0"/>
              <a:t>「推定」には「誤差」がつきもの</a:t>
            </a:r>
            <a:endParaRPr lang="en-US" altLang="ja-JP" dirty="0"/>
          </a:p>
          <a:p>
            <a:r>
              <a:rPr kumimoji="1" lang="ja-JP" altLang="en-US" dirty="0"/>
              <a:t> どの程度の誤差があるか，推定値だけでなく，信頼区間も　　</a:t>
            </a:r>
            <a:r>
              <a:rPr kumimoji="1" lang="en-US" altLang="ja-JP" dirty="0"/>
              <a:t>			</a:t>
            </a:r>
            <a:r>
              <a:rPr kumimoji="1" lang="ja-JP" altLang="en-US" dirty="0"/>
              <a:t>　　　　　　　　　　　同時に示すことが重要</a:t>
            </a:r>
          </a:p>
        </p:txBody>
      </p:sp>
      <p:pic>
        <p:nvPicPr>
          <p:cNvPr id="4" name="図 3"/>
          <p:cNvPicPr>
            <a:picLocks noChangeAspect="1"/>
          </p:cNvPicPr>
          <p:nvPr/>
        </p:nvPicPr>
        <p:blipFill>
          <a:blip r:embed="rId3"/>
          <a:stretch>
            <a:fillRect/>
          </a:stretch>
        </p:blipFill>
        <p:spPr>
          <a:xfrm>
            <a:off x="2923032" y="3141528"/>
            <a:ext cx="4586206" cy="3670752"/>
          </a:xfrm>
          <a:prstGeom prst="rect">
            <a:avLst/>
          </a:prstGeom>
        </p:spPr>
      </p:pic>
      <p:sp>
        <p:nvSpPr>
          <p:cNvPr id="5" name="正方形/長方形 4"/>
          <p:cNvSpPr/>
          <p:nvPr/>
        </p:nvSpPr>
        <p:spPr>
          <a:xfrm>
            <a:off x="5935252" y="6442948"/>
            <a:ext cx="5862502" cy="369332"/>
          </a:xfrm>
          <a:prstGeom prst="rect">
            <a:avLst/>
          </a:prstGeom>
        </p:spPr>
        <p:txBody>
          <a:bodyPr wrap="none">
            <a:spAutoFit/>
          </a:bodyPr>
          <a:lstStyle/>
          <a:p>
            <a:r>
              <a:rPr lang="ja-JP" altLang="en-US" dirty="0"/>
              <a:t>市野川・岡村 </a:t>
            </a:r>
            <a:r>
              <a:rPr lang="en-US" altLang="ja-JP" dirty="0"/>
              <a:t>(2014) </a:t>
            </a:r>
            <a:r>
              <a:rPr lang="ja-JP" altLang="en-US" dirty="0"/>
              <a:t>水産海洋研究</a:t>
            </a:r>
            <a:r>
              <a:rPr lang="en-US" altLang="ja-JP" dirty="0"/>
              <a:t>. 78. 104-113. Fig. 6</a:t>
            </a:r>
            <a:endParaRPr lang="ja-JP" altLang="en-US" dirty="0"/>
          </a:p>
        </p:txBody>
      </p:sp>
      <p:sp>
        <p:nvSpPr>
          <p:cNvPr id="6" name="テキスト ボックス 5"/>
          <p:cNvSpPr txBox="1"/>
          <p:nvPr/>
        </p:nvSpPr>
        <p:spPr>
          <a:xfrm>
            <a:off x="7509238" y="3478612"/>
            <a:ext cx="4222514" cy="1015663"/>
          </a:xfrm>
          <a:prstGeom prst="rect">
            <a:avLst/>
          </a:prstGeom>
          <a:noFill/>
        </p:spPr>
        <p:txBody>
          <a:bodyPr wrap="square" rtlCol="0">
            <a:spAutoFit/>
          </a:bodyPr>
          <a:lstStyle/>
          <a:p>
            <a:r>
              <a:rPr lang="ja-JP" altLang="en-US" sz="2000" dirty="0">
                <a:solidFill>
                  <a:srgbClr val="FF0000"/>
                </a:solidFill>
              </a:rPr>
              <a:t>親魚資源量の不確実性を考慮に入れて将来予測したときの将来の親魚資源量の</a:t>
            </a:r>
            <a:r>
              <a:rPr lang="en-US" altLang="ja-JP" sz="2000" dirty="0">
                <a:solidFill>
                  <a:srgbClr val="FF0000"/>
                </a:solidFill>
              </a:rPr>
              <a:t>80%</a:t>
            </a:r>
            <a:r>
              <a:rPr lang="ja-JP" altLang="en-US" sz="2000" dirty="0">
                <a:solidFill>
                  <a:srgbClr val="FF0000"/>
                </a:solidFill>
              </a:rPr>
              <a:t>信頼区間</a:t>
            </a:r>
            <a:endParaRPr lang="en-US" altLang="ja-JP" sz="2000" dirty="0">
              <a:solidFill>
                <a:srgbClr val="FF0000"/>
              </a:solidFill>
            </a:endParaRPr>
          </a:p>
        </p:txBody>
      </p:sp>
      <p:sp>
        <p:nvSpPr>
          <p:cNvPr id="7" name="テキスト ボックス 6"/>
          <p:cNvSpPr txBox="1"/>
          <p:nvPr/>
        </p:nvSpPr>
        <p:spPr>
          <a:xfrm>
            <a:off x="838200" y="5273283"/>
            <a:ext cx="2295144" cy="1015663"/>
          </a:xfrm>
          <a:prstGeom prst="rect">
            <a:avLst/>
          </a:prstGeom>
          <a:noFill/>
        </p:spPr>
        <p:txBody>
          <a:bodyPr wrap="square" rtlCol="0">
            <a:spAutoFit/>
          </a:bodyPr>
          <a:lstStyle/>
          <a:p>
            <a:r>
              <a:rPr kumimoji="1" lang="en-US" altLang="ja-JP" sz="2000" dirty="0"/>
              <a:t>VPA</a:t>
            </a:r>
            <a:r>
              <a:rPr lang="ja-JP" altLang="en-US" sz="2000" dirty="0"/>
              <a:t>で推定された親魚資源量の</a:t>
            </a:r>
            <a:r>
              <a:rPr lang="en-US" altLang="ja-JP" sz="2000" dirty="0"/>
              <a:t>80%</a:t>
            </a:r>
            <a:r>
              <a:rPr lang="ja-JP" altLang="en-US" sz="2000" dirty="0"/>
              <a:t>信頼区間</a:t>
            </a:r>
            <a:endParaRPr kumimoji="1" lang="ja-JP" altLang="en-US" sz="2000" dirty="0"/>
          </a:p>
        </p:txBody>
      </p:sp>
      <p:cxnSp>
        <p:nvCxnSpPr>
          <p:cNvPr id="9" name="直線矢印コネクタ 8"/>
          <p:cNvCxnSpPr/>
          <p:nvPr/>
        </p:nvCxnSpPr>
        <p:spPr>
          <a:xfrm flipV="1">
            <a:off x="3163824" y="5239512"/>
            <a:ext cx="1252728" cy="530352"/>
          </a:xfrm>
          <a:prstGeom prst="straightConnector1">
            <a:avLst/>
          </a:prstGeom>
          <a:ln w="28575">
            <a:solidFill>
              <a:srgbClr val="FF000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flipV="1">
            <a:off x="7388881" y="3315301"/>
            <a:ext cx="0" cy="2648619"/>
          </a:xfrm>
          <a:prstGeom prst="straightConnector1">
            <a:avLst/>
          </a:prstGeom>
          <a:ln w="28575">
            <a:solidFill>
              <a:srgbClr val="FF0000"/>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endCxn id="4" idx="3"/>
          </p:cNvCxnSpPr>
          <p:nvPr/>
        </p:nvCxnSpPr>
        <p:spPr>
          <a:xfrm flipV="1">
            <a:off x="7509238" y="4976904"/>
            <a:ext cx="0" cy="425123"/>
          </a:xfrm>
          <a:prstGeom prst="straightConnector1">
            <a:avLst/>
          </a:prstGeom>
          <a:ln w="28575">
            <a:solidFill>
              <a:schemeClr val="tx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7629594" y="4894195"/>
            <a:ext cx="4222514" cy="707886"/>
          </a:xfrm>
          <a:prstGeom prst="rect">
            <a:avLst/>
          </a:prstGeom>
          <a:noFill/>
        </p:spPr>
        <p:txBody>
          <a:bodyPr wrap="square" rtlCol="0">
            <a:spAutoFit/>
          </a:bodyPr>
          <a:lstStyle/>
          <a:p>
            <a:r>
              <a:rPr lang="ja-JP" altLang="en-US" sz="2000" dirty="0">
                <a:solidFill>
                  <a:sysClr val="windowText" lastClr="000000"/>
                </a:solidFill>
              </a:rPr>
              <a:t>加入変動の不確実性のみを考慮したときの</a:t>
            </a:r>
            <a:r>
              <a:rPr lang="en-US" altLang="ja-JP" sz="2000" dirty="0">
                <a:solidFill>
                  <a:sysClr val="windowText" lastClr="000000"/>
                </a:solidFill>
              </a:rPr>
              <a:t>80%</a:t>
            </a:r>
            <a:r>
              <a:rPr lang="ja-JP" altLang="en-US" sz="2000" dirty="0">
                <a:solidFill>
                  <a:sysClr val="windowText" lastClr="000000"/>
                </a:solidFill>
              </a:rPr>
              <a:t>信頼区間</a:t>
            </a:r>
            <a:endParaRPr lang="en-US" altLang="ja-JP" sz="2000" dirty="0">
              <a:solidFill>
                <a:sysClr val="windowText" lastClr="000000"/>
              </a:solidFill>
            </a:endParaRPr>
          </a:p>
        </p:txBody>
      </p:sp>
      <p:sp>
        <p:nvSpPr>
          <p:cNvPr id="21" name="テキスト ボックス 20"/>
          <p:cNvSpPr txBox="1"/>
          <p:nvPr/>
        </p:nvSpPr>
        <p:spPr>
          <a:xfrm>
            <a:off x="3790188" y="3578142"/>
            <a:ext cx="886781" cy="523220"/>
          </a:xfrm>
          <a:prstGeom prst="rect">
            <a:avLst/>
          </a:prstGeom>
          <a:noFill/>
        </p:spPr>
        <p:txBody>
          <a:bodyPr wrap="none" rtlCol="0">
            <a:spAutoFit/>
          </a:bodyPr>
          <a:lstStyle/>
          <a:p>
            <a:r>
              <a:rPr kumimoji="1" lang="en-US" altLang="ja-JP" sz="2800" dirty="0"/>
              <a:t>VPA</a:t>
            </a:r>
            <a:endParaRPr kumimoji="1" lang="ja-JP" altLang="en-US" sz="2800" dirty="0"/>
          </a:p>
        </p:txBody>
      </p:sp>
      <p:sp>
        <p:nvSpPr>
          <p:cNvPr id="22" name="テキスト ボックス 21"/>
          <p:cNvSpPr txBox="1"/>
          <p:nvPr/>
        </p:nvSpPr>
        <p:spPr>
          <a:xfrm>
            <a:off x="5269078" y="3578142"/>
            <a:ext cx="1620957" cy="523220"/>
          </a:xfrm>
          <a:prstGeom prst="rect">
            <a:avLst/>
          </a:prstGeom>
          <a:noFill/>
        </p:spPr>
        <p:txBody>
          <a:bodyPr wrap="none" rtlCol="0">
            <a:spAutoFit/>
          </a:bodyPr>
          <a:lstStyle/>
          <a:p>
            <a:r>
              <a:rPr kumimoji="1" lang="ja-JP" altLang="en-US" sz="2800" dirty="0"/>
              <a:t>将来予測</a:t>
            </a:r>
          </a:p>
        </p:txBody>
      </p:sp>
      <p:sp>
        <p:nvSpPr>
          <p:cNvPr id="23" name="スライド番号プレースホルダー 22"/>
          <p:cNvSpPr>
            <a:spLocks noGrp="1"/>
          </p:cNvSpPr>
          <p:nvPr>
            <p:ph type="sldNum" sz="quarter" idx="12"/>
          </p:nvPr>
        </p:nvSpPr>
        <p:spPr/>
        <p:txBody>
          <a:bodyPr/>
          <a:lstStyle/>
          <a:p>
            <a:fld id="{3AB6B1E4-13F1-4B4A-91A6-0250C4EB1C01}" type="slidenum">
              <a:rPr kumimoji="1" lang="ja-JP" altLang="en-US" smtClean="0"/>
              <a:t>25</a:t>
            </a:fld>
            <a:endParaRPr kumimoji="1" lang="ja-JP" altLang="en-US"/>
          </a:p>
        </p:txBody>
      </p:sp>
    </p:spTree>
    <p:extLst>
      <p:ext uri="{BB962C8B-B14F-4D97-AF65-F5344CB8AC3E}">
        <p14:creationId xmlns:p14="http://schemas.microsoft.com/office/powerpoint/2010/main" val="658684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3. </a:t>
            </a:r>
            <a:r>
              <a:rPr lang="ja-JP" altLang="en-US"/>
              <a:t>不確実性</a:t>
            </a:r>
            <a:r>
              <a:rPr lang="ja-JP" altLang="en-US" dirty="0"/>
              <a:t>に頑健な管理方策の提案</a:t>
            </a:r>
            <a:r>
              <a:rPr kumimoji="1" lang="en-US" altLang="ja-JP" dirty="0"/>
              <a:t> </a:t>
            </a:r>
            <a:endParaRPr kumimoji="1" lang="ja-JP" altLang="en-US" dirty="0"/>
          </a:p>
        </p:txBody>
      </p:sp>
      <p:sp>
        <p:nvSpPr>
          <p:cNvPr id="3" name="コンテンツ プレースホルダー 2"/>
          <p:cNvSpPr>
            <a:spLocks noGrp="1"/>
          </p:cNvSpPr>
          <p:nvPr>
            <p:ph idx="1"/>
          </p:nvPr>
        </p:nvSpPr>
        <p:spPr>
          <a:xfrm>
            <a:off x="838200" y="1825625"/>
            <a:ext cx="10515600" cy="1040602"/>
          </a:xfrm>
        </p:spPr>
        <p:txBody>
          <a:bodyPr/>
          <a:lstStyle/>
          <a:p>
            <a:r>
              <a:rPr kumimoji="1" lang="ja-JP" altLang="en-US" dirty="0"/>
              <a:t>資源量推定値や</a:t>
            </a:r>
            <a:r>
              <a:rPr kumimoji="1" lang="en-US" altLang="ja-JP" dirty="0"/>
              <a:t>MSY</a:t>
            </a:r>
            <a:r>
              <a:rPr kumimoji="1" lang="ja-JP" altLang="en-US" dirty="0"/>
              <a:t>推定値の誤差があったとしても，それに耐えうるような（頑健な）管理方策をとる</a:t>
            </a:r>
            <a:endParaRPr kumimoji="1" lang="en-US" altLang="ja-JP" dirty="0"/>
          </a:p>
          <a:p>
            <a:pPr marL="0" indent="0">
              <a:buNone/>
            </a:pPr>
            <a:endParaRPr lang="en-US" altLang="ja-JP" dirty="0"/>
          </a:p>
          <a:p>
            <a:pPr marL="0" indent="0">
              <a:buNone/>
            </a:pPr>
            <a:endParaRPr lang="en-US" altLang="ja-JP" dirty="0"/>
          </a:p>
        </p:txBody>
      </p:sp>
      <p:pic>
        <p:nvPicPr>
          <p:cNvPr id="4" name="図 3"/>
          <p:cNvPicPr>
            <a:picLocks noChangeAspect="1"/>
          </p:cNvPicPr>
          <p:nvPr/>
        </p:nvPicPr>
        <p:blipFill>
          <a:blip r:embed="rId3"/>
          <a:stretch>
            <a:fillRect/>
          </a:stretch>
        </p:blipFill>
        <p:spPr>
          <a:xfrm>
            <a:off x="3093720" y="3124200"/>
            <a:ext cx="5962976" cy="3784600"/>
          </a:xfrm>
          <a:prstGeom prst="rect">
            <a:avLst/>
          </a:prstGeom>
        </p:spPr>
      </p:pic>
      <p:sp>
        <p:nvSpPr>
          <p:cNvPr id="5" name="四角形: 角を丸くする 4"/>
          <p:cNvSpPr/>
          <p:nvPr/>
        </p:nvSpPr>
        <p:spPr>
          <a:xfrm>
            <a:off x="7365152" y="3606799"/>
            <a:ext cx="914401" cy="4021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p:cNvSpPr/>
          <p:nvPr/>
        </p:nvSpPr>
        <p:spPr>
          <a:xfrm>
            <a:off x="7365152" y="4588933"/>
            <a:ext cx="1049867" cy="43603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5" idx="2"/>
            <a:endCxn id="6" idx="0"/>
          </p:cNvCxnSpPr>
          <p:nvPr/>
        </p:nvCxnSpPr>
        <p:spPr>
          <a:xfrm>
            <a:off x="7822353" y="4008966"/>
            <a:ext cx="67733" cy="579967"/>
          </a:xfrm>
          <a:prstGeom prst="straightConnector1">
            <a:avLst/>
          </a:prstGeom>
          <a:ln w="28575">
            <a:solidFill>
              <a:srgbClr val="FF000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8847618" y="3446194"/>
            <a:ext cx="3059902" cy="2308324"/>
          </a:xfrm>
          <a:prstGeom prst="rect">
            <a:avLst/>
          </a:prstGeom>
          <a:noFill/>
        </p:spPr>
        <p:txBody>
          <a:bodyPr wrap="square" rtlCol="0">
            <a:spAutoFit/>
          </a:bodyPr>
          <a:lstStyle/>
          <a:p>
            <a:r>
              <a:rPr lang="ja-JP" altLang="en-US" sz="2400" dirty="0"/>
              <a:t>不確実性を考慮して，決定論的・誤差なしの仮定で算出された</a:t>
            </a:r>
            <a:r>
              <a:rPr lang="en-US" altLang="ja-JP" sz="2400" dirty="0"/>
              <a:t>F(</a:t>
            </a:r>
            <a:r>
              <a:rPr lang="en-US" altLang="ja-JP" sz="2400" dirty="0" err="1"/>
              <a:t>Flimit</a:t>
            </a:r>
            <a:r>
              <a:rPr lang="en-US" altLang="ja-JP" sz="2400" dirty="0"/>
              <a:t>)</a:t>
            </a:r>
            <a:r>
              <a:rPr lang="ja-JP" altLang="en-US" sz="2400" dirty="0"/>
              <a:t>よりも小さい</a:t>
            </a:r>
            <a:r>
              <a:rPr lang="en-US" altLang="ja-JP" sz="2400" dirty="0"/>
              <a:t>F</a:t>
            </a:r>
            <a:r>
              <a:rPr lang="ja-JP" altLang="en-US" sz="2400" dirty="0"/>
              <a:t>を目標</a:t>
            </a:r>
            <a:r>
              <a:rPr lang="en-US" altLang="ja-JP" sz="2400" dirty="0"/>
              <a:t>(</a:t>
            </a:r>
            <a:r>
              <a:rPr lang="en-US" altLang="ja-JP" sz="2400" dirty="0" err="1"/>
              <a:t>Ftarget</a:t>
            </a:r>
            <a:r>
              <a:rPr lang="en-US" altLang="ja-JP" sz="2400" dirty="0"/>
              <a:t>)</a:t>
            </a:r>
            <a:r>
              <a:rPr lang="ja-JP" altLang="en-US" sz="2400" dirty="0"/>
              <a:t>とする</a:t>
            </a:r>
            <a:endParaRPr kumimoji="1" lang="ja-JP" altLang="en-US" sz="2400" dirty="0"/>
          </a:p>
        </p:txBody>
      </p:sp>
      <p:sp>
        <p:nvSpPr>
          <p:cNvPr id="17" name="テキスト ボックス 16"/>
          <p:cNvSpPr txBox="1"/>
          <p:nvPr/>
        </p:nvSpPr>
        <p:spPr>
          <a:xfrm>
            <a:off x="421640" y="3076862"/>
            <a:ext cx="3088640" cy="1384995"/>
          </a:xfrm>
          <a:prstGeom prst="rect">
            <a:avLst/>
          </a:prstGeom>
          <a:noFill/>
        </p:spPr>
        <p:txBody>
          <a:bodyPr wrap="square" rtlCol="0">
            <a:spAutoFit/>
          </a:bodyPr>
          <a:lstStyle/>
          <a:p>
            <a:r>
              <a:rPr lang="en-US" altLang="ja-JP" sz="2800" dirty="0"/>
              <a:t>ex) </a:t>
            </a:r>
            <a:r>
              <a:rPr lang="ja-JP" altLang="en-US" sz="2800" dirty="0"/>
              <a:t>わが国資源の</a:t>
            </a:r>
            <a:r>
              <a:rPr lang="en-US" altLang="ja-JP" sz="2800" dirty="0"/>
              <a:t>ABC</a:t>
            </a:r>
            <a:r>
              <a:rPr lang="ja-JP" altLang="en-US" sz="2800" dirty="0"/>
              <a:t>算定ルール</a:t>
            </a:r>
          </a:p>
          <a:p>
            <a:endParaRPr kumimoji="1" lang="ja-JP" altLang="en-US" sz="2800" dirty="0"/>
          </a:p>
        </p:txBody>
      </p:sp>
      <p:sp>
        <p:nvSpPr>
          <p:cNvPr id="18" name="スライド番号プレースホルダー 17"/>
          <p:cNvSpPr>
            <a:spLocks noGrp="1"/>
          </p:cNvSpPr>
          <p:nvPr>
            <p:ph type="sldNum" sz="quarter" idx="12"/>
          </p:nvPr>
        </p:nvSpPr>
        <p:spPr/>
        <p:txBody>
          <a:bodyPr/>
          <a:lstStyle/>
          <a:p>
            <a:fld id="{3AB6B1E4-13F1-4B4A-91A6-0250C4EB1C01}" type="slidenum">
              <a:rPr kumimoji="1" lang="ja-JP" altLang="en-US" smtClean="0"/>
              <a:t>26</a:t>
            </a:fld>
            <a:endParaRPr kumimoji="1" lang="ja-JP" altLang="en-US"/>
          </a:p>
        </p:txBody>
      </p:sp>
    </p:spTree>
    <p:extLst>
      <p:ext uri="{BB962C8B-B14F-4D97-AF65-F5344CB8AC3E}">
        <p14:creationId xmlns:p14="http://schemas.microsoft.com/office/powerpoint/2010/main" val="2086747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Management Strategy Evaluation </a:t>
            </a:r>
            <a:br>
              <a:rPr kumimoji="1" lang="en-US" altLang="ja-JP" dirty="0"/>
            </a:br>
            <a:r>
              <a:rPr kumimoji="1" lang="en-US" altLang="ja-JP" dirty="0"/>
              <a:t>(MSE, </a:t>
            </a:r>
            <a:r>
              <a:rPr kumimoji="1" lang="ja-JP" altLang="en-US" dirty="0"/>
              <a:t>管理戦略評価</a:t>
            </a:r>
            <a:r>
              <a:rPr kumimoji="1" lang="en-US" altLang="ja-JP" dirty="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a:t>より明示的に，管理方策を考えるときに不確実性を取り込む</a:t>
            </a:r>
            <a:endParaRPr kumimoji="1" lang="en-US" altLang="ja-JP" dirty="0"/>
          </a:p>
          <a:p>
            <a:endParaRPr kumimoji="1" lang="ja-JP" altLang="en-US" dirty="0"/>
          </a:p>
        </p:txBody>
      </p:sp>
      <p:pic>
        <p:nvPicPr>
          <p:cNvPr id="4" name="図 3"/>
          <p:cNvPicPr>
            <a:picLocks noChangeAspect="1"/>
          </p:cNvPicPr>
          <p:nvPr/>
        </p:nvPicPr>
        <p:blipFill>
          <a:blip r:embed="rId2"/>
          <a:stretch>
            <a:fillRect/>
          </a:stretch>
        </p:blipFill>
        <p:spPr>
          <a:xfrm>
            <a:off x="1680520" y="2261900"/>
            <a:ext cx="8167815" cy="4134435"/>
          </a:xfrm>
          <a:prstGeom prst="rect">
            <a:avLst/>
          </a:prstGeom>
        </p:spPr>
      </p:pic>
      <p:sp>
        <p:nvSpPr>
          <p:cNvPr id="5" name="テキスト ボックス 4"/>
          <p:cNvSpPr txBox="1"/>
          <p:nvPr/>
        </p:nvSpPr>
        <p:spPr>
          <a:xfrm>
            <a:off x="5511113" y="6396335"/>
            <a:ext cx="6510115" cy="461665"/>
          </a:xfrm>
          <a:prstGeom prst="rect">
            <a:avLst/>
          </a:prstGeom>
          <a:noFill/>
        </p:spPr>
        <p:txBody>
          <a:bodyPr wrap="none" rtlCol="0">
            <a:spAutoFit/>
          </a:bodyPr>
          <a:lstStyle/>
          <a:p>
            <a:r>
              <a:rPr kumimoji="1" lang="ja-JP" altLang="en-US" sz="2400" dirty="0"/>
              <a:t>市野川・岡村 </a:t>
            </a:r>
            <a:r>
              <a:rPr kumimoji="1" lang="en-US" altLang="ja-JP" sz="2400" dirty="0"/>
              <a:t>(2016) </a:t>
            </a:r>
            <a:r>
              <a:rPr kumimoji="1" lang="ja-JP" altLang="en-US" sz="2400" dirty="0"/>
              <a:t>統計数理</a:t>
            </a:r>
            <a:r>
              <a:rPr kumimoji="1" lang="en-US" altLang="ja-JP" sz="2400" dirty="0"/>
              <a:t>. 64. </a:t>
            </a:r>
            <a:r>
              <a:rPr lang="en-US" altLang="ja-JP" sz="2400" dirty="0"/>
              <a:t>59-75. </a:t>
            </a:r>
            <a:r>
              <a:rPr lang="ja-JP" altLang="en-US" sz="2400" dirty="0"/>
              <a:t>図</a:t>
            </a:r>
            <a:r>
              <a:rPr lang="en-US" altLang="ja-JP" sz="2400" dirty="0"/>
              <a:t>1</a:t>
            </a:r>
            <a:endParaRPr kumimoji="1" lang="ja-JP" altLang="en-US" sz="2400" dirty="0"/>
          </a:p>
        </p:txBody>
      </p: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27</a:t>
            </a:fld>
            <a:endParaRPr kumimoji="1" lang="ja-JP" altLang="en-US"/>
          </a:p>
        </p:txBody>
      </p:sp>
    </p:spTree>
    <p:extLst>
      <p:ext uri="{BB962C8B-B14F-4D97-AF65-F5344CB8AC3E}">
        <p14:creationId xmlns:p14="http://schemas.microsoft.com/office/powerpoint/2010/main" val="3292004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かんたん</a:t>
            </a:r>
            <a:r>
              <a:rPr lang="ja-JP" altLang="en-US" dirty="0"/>
              <a:t>な例</a:t>
            </a:r>
            <a:endParaRPr kumimoji="1" lang="ja-JP" altLang="en-US" dirty="0"/>
          </a:p>
        </p:txBody>
      </p:sp>
      <p:sp>
        <p:nvSpPr>
          <p:cNvPr id="3" name="コンテンツ プレースホルダー 2"/>
          <p:cNvSpPr>
            <a:spLocks noGrp="1"/>
          </p:cNvSpPr>
          <p:nvPr>
            <p:ph idx="1"/>
          </p:nvPr>
        </p:nvSpPr>
        <p:spPr>
          <a:xfrm>
            <a:off x="838200" y="1544595"/>
            <a:ext cx="10515600" cy="4632368"/>
          </a:xfrm>
        </p:spPr>
        <p:txBody>
          <a:bodyPr/>
          <a:lstStyle/>
          <a:p>
            <a:r>
              <a:rPr lang="ja-JP" altLang="en-US" dirty="0"/>
              <a:t>毎年の資源量推定をランダムに間違えていると仮定</a:t>
            </a:r>
            <a:endParaRPr kumimoji="1" lang="ja-JP" altLang="en-US" i="1" dirty="0"/>
          </a:p>
        </p:txBody>
      </p:sp>
      <p:pic>
        <p:nvPicPr>
          <p:cNvPr id="5" name="図 4"/>
          <p:cNvPicPr>
            <a:picLocks noChangeAspect="1"/>
          </p:cNvPicPr>
          <p:nvPr/>
        </p:nvPicPr>
        <p:blipFill rotWithShape="1">
          <a:blip r:embed="rId3"/>
          <a:srcRect l="4452" t="13671" r="642" b="11753"/>
          <a:stretch/>
        </p:blipFill>
        <p:spPr>
          <a:xfrm>
            <a:off x="2990334" y="2059758"/>
            <a:ext cx="5832389" cy="4636189"/>
          </a:xfrm>
          <a:prstGeom prst="rect">
            <a:avLst/>
          </a:prstGeom>
        </p:spPr>
      </p:pic>
      <p:sp>
        <p:nvSpPr>
          <p:cNvPr id="6" name="テキスト ボックス 5"/>
          <p:cNvSpPr txBox="1"/>
          <p:nvPr/>
        </p:nvSpPr>
        <p:spPr>
          <a:xfrm>
            <a:off x="3546390" y="2633315"/>
            <a:ext cx="2817340" cy="919401"/>
          </a:xfrm>
          <a:prstGeom prst="roundRect">
            <a:avLst/>
          </a:prstGeom>
          <a:solidFill>
            <a:schemeClr val="bg1"/>
          </a:solidFill>
          <a:ln w="28575">
            <a:solidFill>
              <a:schemeClr val="tx1"/>
            </a:solidFill>
          </a:ln>
        </p:spPr>
        <p:txBody>
          <a:bodyPr wrap="square" rtlCol="0">
            <a:spAutoFit/>
          </a:bodyPr>
          <a:lstStyle/>
          <a:p>
            <a:pPr algn="ctr"/>
            <a:r>
              <a:rPr kumimoji="1" lang="ja-JP" altLang="en-US" sz="2400" dirty="0"/>
              <a:t>シナリオ</a:t>
            </a:r>
            <a:r>
              <a:rPr kumimoji="1" lang="en-US" altLang="ja-JP" sz="2400" dirty="0"/>
              <a:t>1.</a:t>
            </a:r>
          </a:p>
          <a:p>
            <a:pPr algn="ctr"/>
            <a:r>
              <a:rPr lang="ja-JP" altLang="en-US" sz="2400" dirty="0"/>
              <a:t>ランダムに間違い</a:t>
            </a:r>
            <a:endParaRPr kumimoji="1" lang="ja-JP" altLang="en-US" sz="2400" dirty="0"/>
          </a:p>
        </p:txBody>
      </p:sp>
      <p:sp>
        <p:nvSpPr>
          <p:cNvPr id="7" name="テキスト ボックス 6"/>
          <p:cNvSpPr txBox="1"/>
          <p:nvPr/>
        </p:nvSpPr>
        <p:spPr>
          <a:xfrm>
            <a:off x="7795226" y="2792257"/>
            <a:ext cx="3041650" cy="1328023"/>
          </a:xfrm>
          <a:prstGeom prst="roundRect">
            <a:avLst/>
          </a:prstGeom>
          <a:solidFill>
            <a:schemeClr val="bg1"/>
          </a:solidFill>
          <a:ln w="28575">
            <a:solidFill>
              <a:schemeClr val="tx1"/>
            </a:solidFill>
          </a:ln>
        </p:spPr>
        <p:txBody>
          <a:bodyPr wrap="square" rtlCol="0">
            <a:spAutoFit/>
          </a:bodyPr>
          <a:lstStyle/>
          <a:p>
            <a:pPr algn="ctr"/>
            <a:r>
              <a:rPr kumimoji="1" lang="ja-JP" altLang="en-US" sz="2400" dirty="0"/>
              <a:t>シナリオ２</a:t>
            </a:r>
            <a:r>
              <a:rPr kumimoji="1" lang="en-US" altLang="ja-JP" sz="2400" dirty="0"/>
              <a:t>.</a:t>
            </a:r>
          </a:p>
          <a:p>
            <a:pPr algn="ctr"/>
            <a:r>
              <a:rPr lang="ja-JP" altLang="en-US" sz="2400" dirty="0"/>
              <a:t>ランダムかつ</a:t>
            </a:r>
            <a:endParaRPr lang="en-US" altLang="ja-JP" sz="2400" dirty="0"/>
          </a:p>
          <a:p>
            <a:pPr algn="ctr"/>
            <a:r>
              <a:rPr kumimoji="1" lang="en-US" altLang="ja-JP" sz="2400" dirty="0"/>
              <a:t>3</a:t>
            </a:r>
            <a:r>
              <a:rPr kumimoji="1" lang="ja-JP" altLang="en-US" sz="2400" dirty="0"/>
              <a:t>割程度過大推定</a:t>
            </a:r>
          </a:p>
        </p:txBody>
      </p:sp>
      <p:sp>
        <p:nvSpPr>
          <p:cNvPr id="8" name="テキスト ボックス 7"/>
          <p:cNvSpPr txBox="1"/>
          <p:nvPr/>
        </p:nvSpPr>
        <p:spPr>
          <a:xfrm>
            <a:off x="8353167" y="4902170"/>
            <a:ext cx="3416320" cy="523220"/>
          </a:xfrm>
          <a:prstGeom prst="rect">
            <a:avLst/>
          </a:prstGeom>
          <a:noFill/>
        </p:spPr>
        <p:txBody>
          <a:bodyPr wrap="none" rtlCol="0">
            <a:spAutoFit/>
          </a:bodyPr>
          <a:lstStyle/>
          <a:p>
            <a:r>
              <a:rPr kumimoji="1" lang="ja-JP" altLang="en-US" sz="2800" dirty="0"/>
              <a:t>←真の資源量推定値</a:t>
            </a:r>
          </a:p>
        </p:txBody>
      </p:sp>
      <p:sp>
        <p:nvSpPr>
          <p:cNvPr id="9" name="テキスト ボックス 8"/>
          <p:cNvSpPr txBox="1"/>
          <p:nvPr/>
        </p:nvSpPr>
        <p:spPr>
          <a:xfrm rot="16200000">
            <a:off x="2231915" y="4116242"/>
            <a:ext cx="1261884" cy="523220"/>
          </a:xfrm>
          <a:prstGeom prst="rect">
            <a:avLst/>
          </a:prstGeom>
          <a:noFill/>
        </p:spPr>
        <p:txBody>
          <a:bodyPr wrap="none" rtlCol="0">
            <a:spAutoFit/>
          </a:bodyPr>
          <a:lstStyle/>
          <a:p>
            <a:r>
              <a:rPr kumimoji="1" lang="ja-JP" altLang="en-US" sz="2800" dirty="0"/>
              <a:t>資源量</a:t>
            </a:r>
          </a:p>
        </p:txBody>
      </p:sp>
      <p:sp>
        <p:nvSpPr>
          <p:cNvPr id="10" name="スライド番号プレースホルダー 9"/>
          <p:cNvSpPr>
            <a:spLocks noGrp="1"/>
          </p:cNvSpPr>
          <p:nvPr>
            <p:ph type="sldNum" sz="quarter" idx="12"/>
          </p:nvPr>
        </p:nvSpPr>
        <p:spPr/>
        <p:txBody>
          <a:bodyPr/>
          <a:lstStyle/>
          <a:p>
            <a:fld id="{3AB6B1E4-13F1-4B4A-91A6-0250C4EB1C01}" type="slidenum">
              <a:rPr kumimoji="1" lang="ja-JP" altLang="en-US" smtClean="0"/>
              <a:t>28</a:t>
            </a:fld>
            <a:endParaRPr kumimoji="1" lang="ja-JP" altLang="en-US"/>
          </a:p>
        </p:txBody>
      </p:sp>
    </p:spTree>
    <p:extLst>
      <p:ext uri="{BB962C8B-B14F-4D97-AF65-F5344CB8AC3E}">
        <p14:creationId xmlns:p14="http://schemas.microsoft.com/office/powerpoint/2010/main" val="1512689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34925"/>
          </a:xfrm>
        </p:spPr>
        <p:txBody>
          <a:bodyPr/>
          <a:lstStyle/>
          <a:p>
            <a:r>
              <a:rPr kumimoji="1" lang="en-US" altLang="ja-JP" dirty="0"/>
              <a:t>50</a:t>
            </a:r>
            <a:r>
              <a:rPr kumimoji="1" lang="ja-JP" altLang="en-US" dirty="0"/>
              <a:t>年後の絶滅確率の比較</a:t>
            </a:r>
          </a:p>
        </p:txBody>
      </p:sp>
      <p:pic>
        <p:nvPicPr>
          <p:cNvPr id="5" name="図 4"/>
          <p:cNvPicPr>
            <a:picLocks noChangeAspect="1"/>
          </p:cNvPicPr>
          <p:nvPr/>
        </p:nvPicPr>
        <p:blipFill rotWithShape="1">
          <a:blip r:embed="rId3"/>
          <a:srcRect t="15713" r="2752"/>
          <a:stretch/>
        </p:blipFill>
        <p:spPr>
          <a:xfrm>
            <a:off x="198017" y="1531199"/>
            <a:ext cx="6550497" cy="4819135"/>
          </a:xfrm>
          <a:prstGeom prst="rect">
            <a:avLst/>
          </a:prstGeom>
        </p:spPr>
      </p:pic>
      <p:sp>
        <p:nvSpPr>
          <p:cNvPr id="3" name="コンテンツ プレースホルダー 2"/>
          <p:cNvSpPr>
            <a:spLocks noGrp="1"/>
          </p:cNvSpPr>
          <p:nvPr>
            <p:ph idx="1"/>
          </p:nvPr>
        </p:nvSpPr>
        <p:spPr>
          <a:xfrm>
            <a:off x="1265980" y="1320077"/>
            <a:ext cx="5555908" cy="665287"/>
          </a:xfrm>
        </p:spPr>
        <p:txBody>
          <a:bodyPr>
            <a:normAutofit/>
          </a:bodyPr>
          <a:lstStyle/>
          <a:p>
            <a:pPr marL="0" indent="0">
              <a:buNone/>
            </a:pPr>
            <a:r>
              <a:rPr kumimoji="1" lang="ja-JP" altLang="en-US" dirty="0"/>
              <a:t>加入変動の大きさ</a:t>
            </a:r>
            <a:r>
              <a:rPr kumimoji="1" lang="en-US" altLang="ja-JP" dirty="0"/>
              <a:t>(CV)=0.6</a:t>
            </a:r>
          </a:p>
        </p:txBody>
      </p:sp>
      <p:sp>
        <p:nvSpPr>
          <p:cNvPr id="6" name="テキスト ボックス 5"/>
          <p:cNvSpPr txBox="1"/>
          <p:nvPr/>
        </p:nvSpPr>
        <p:spPr>
          <a:xfrm>
            <a:off x="6821888" y="4042896"/>
            <a:ext cx="1620957" cy="523220"/>
          </a:xfrm>
          <a:prstGeom prst="rect">
            <a:avLst/>
          </a:prstGeom>
          <a:noFill/>
        </p:spPr>
        <p:txBody>
          <a:bodyPr wrap="none" rtlCol="0">
            <a:spAutoFit/>
          </a:bodyPr>
          <a:lstStyle/>
          <a:p>
            <a:r>
              <a:rPr kumimoji="1" lang="ja-JP" altLang="en-US" sz="2800" b="1" dirty="0">
                <a:solidFill>
                  <a:srgbClr val="FF0000"/>
                </a:solidFill>
              </a:rPr>
              <a:t>誤差なし</a:t>
            </a:r>
          </a:p>
        </p:txBody>
      </p:sp>
      <p:sp>
        <p:nvSpPr>
          <p:cNvPr id="7" name="テキスト ボックス 6"/>
          <p:cNvSpPr txBox="1"/>
          <p:nvPr/>
        </p:nvSpPr>
        <p:spPr>
          <a:xfrm>
            <a:off x="6663847" y="3128099"/>
            <a:ext cx="3611886" cy="954107"/>
          </a:xfrm>
          <a:prstGeom prst="rect">
            <a:avLst/>
          </a:prstGeom>
          <a:noFill/>
        </p:spPr>
        <p:txBody>
          <a:bodyPr wrap="none" rtlCol="0">
            <a:spAutoFit/>
          </a:bodyPr>
          <a:lstStyle/>
          <a:p>
            <a:r>
              <a:rPr kumimoji="1" lang="ja-JP" altLang="en-US" sz="2800" b="1" dirty="0">
                <a:solidFill>
                  <a:srgbClr val="17FF17"/>
                </a:solidFill>
              </a:rPr>
              <a:t>シナリオ</a:t>
            </a:r>
            <a:r>
              <a:rPr kumimoji="1" lang="en-US" altLang="ja-JP" sz="2800" b="1" dirty="0">
                <a:solidFill>
                  <a:srgbClr val="17FF17"/>
                </a:solidFill>
              </a:rPr>
              <a:t>1(</a:t>
            </a:r>
            <a:r>
              <a:rPr kumimoji="1" lang="ja-JP" altLang="en-US" sz="2800" b="1" dirty="0">
                <a:solidFill>
                  <a:srgbClr val="17FF17"/>
                </a:solidFill>
              </a:rPr>
              <a:t>ランダム</a:t>
            </a:r>
            <a:endParaRPr kumimoji="1" lang="en-US" altLang="ja-JP" sz="2800" b="1" dirty="0">
              <a:solidFill>
                <a:srgbClr val="17FF17"/>
              </a:solidFill>
            </a:endParaRPr>
          </a:p>
          <a:p>
            <a:r>
              <a:rPr lang="en-US" altLang="ja-JP" sz="2800" b="1" dirty="0">
                <a:solidFill>
                  <a:srgbClr val="17FF17"/>
                </a:solidFill>
              </a:rPr>
              <a:t>		</a:t>
            </a:r>
            <a:r>
              <a:rPr lang="ja-JP" altLang="en-US" sz="2800" b="1" dirty="0">
                <a:solidFill>
                  <a:srgbClr val="17FF17"/>
                </a:solidFill>
              </a:rPr>
              <a:t>誤差のみ</a:t>
            </a:r>
            <a:r>
              <a:rPr kumimoji="1" lang="en-US" altLang="ja-JP" sz="2800" b="1" dirty="0">
                <a:solidFill>
                  <a:srgbClr val="17FF17"/>
                </a:solidFill>
              </a:rPr>
              <a:t>)</a:t>
            </a:r>
            <a:endParaRPr kumimoji="1" lang="ja-JP" altLang="en-US" sz="2800" b="1" dirty="0">
              <a:solidFill>
                <a:srgbClr val="17FF17"/>
              </a:solidFill>
            </a:endParaRPr>
          </a:p>
        </p:txBody>
      </p:sp>
      <p:cxnSp>
        <p:nvCxnSpPr>
          <p:cNvPr id="9" name="直線矢印コネクタ 8"/>
          <p:cNvCxnSpPr>
            <a:stCxn id="6" idx="1"/>
          </p:cNvCxnSpPr>
          <p:nvPr/>
        </p:nvCxnSpPr>
        <p:spPr>
          <a:xfrm flipH="1" flipV="1">
            <a:off x="6254701" y="3751067"/>
            <a:ext cx="567187" cy="553439"/>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7315701" y="2031531"/>
            <a:ext cx="3485600" cy="954107"/>
          </a:xfrm>
          <a:prstGeom prst="rect">
            <a:avLst/>
          </a:prstGeom>
          <a:noFill/>
        </p:spPr>
        <p:txBody>
          <a:bodyPr wrap="square" rtlCol="0">
            <a:spAutoFit/>
          </a:bodyPr>
          <a:lstStyle/>
          <a:p>
            <a:r>
              <a:rPr kumimoji="1" lang="ja-JP" altLang="en-US" sz="2800" b="1" dirty="0">
                <a:solidFill>
                  <a:srgbClr val="0000FF"/>
                </a:solidFill>
              </a:rPr>
              <a:t>シナリオ</a:t>
            </a:r>
            <a:r>
              <a:rPr kumimoji="1" lang="en-US" altLang="ja-JP" sz="2800" b="1" dirty="0">
                <a:solidFill>
                  <a:srgbClr val="0000FF"/>
                </a:solidFill>
              </a:rPr>
              <a:t>2 (</a:t>
            </a:r>
            <a:r>
              <a:rPr kumimoji="1" lang="ja-JP" altLang="en-US" sz="2800" b="1" dirty="0">
                <a:solidFill>
                  <a:srgbClr val="0000FF"/>
                </a:solidFill>
              </a:rPr>
              <a:t>ランダム誤差＋過大推定</a:t>
            </a:r>
            <a:r>
              <a:rPr kumimoji="1" lang="en-US" altLang="ja-JP" sz="2800" b="1" dirty="0">
                <a:solidFill>
                  <a:srgbClr val="0000FF"/>
                </a:solidFill>
              </a:rPr>
              <a:t>)</a:t>
            </a:r>
            <a:endParaRPr kumimoji="1" lang="ja-JP" altLang="en-US" sz="2800" b="1" dirty="0">
              <a:solidFill>
                <a:srgbClr val="0000FF"/>
              </a:solidFill>
            </a:endParaRPr>
          </a:p>
        </p:txBody>
      </p:sp>
      <p:cxnSp>
        <p:nvCxnSpPr>
          <p:cNvPr id="11" name="直線矢印コネクタ 10"/>
          <p:cNvCxnSpPr>
            <a:stCxn id="10" idx="1"/>
          </p:cNvCxnSpPr>
          <p:nvPr/>
        </p:nvCxnSpPr>
        <p:spPr>
          <a:xfrm flipH="1">
            <a:off x="6254701" y="2508585"/>
            <a:ext cx="1061000" cy="145112"/>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6254701" y="3367027"/>
            <a:ext cx="446617" cy="14930"/>
          </a:xfrm>
          <a:prstGeom prst="straightConnector1">
            <a:avLst/>
          </a:prstGeom>
          <a:ln w="28575">
            <a:solidFill>
              <a:srgbClr val="17FF1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884296" y="1985364"/>
            <a:ext cx="928459" cy="523220"/>
          </a:xfrm>
          <a:prstGeom prst="rect">
            <a:avLst/>
          </a:prstGeom>
          <a:solidFill>
            <a:schemeClr val="bg1"/>
          </a:solidFill>
          <a:ln>
            <a:solidFill>
              <a:srgbClr val="FF2828"/>
            </a:solidFill>
          </a:ln>
        </p:spPr>
        <p:txBody>
          <a:bodyPr wrap="none" rtlCol="0">
            <a:spAutoFit/>
          </a:bodyPr>
          <a:lstStyle/>
          <a:p>
            <a:r>
              <a:rPr kumimoji="1" lang="en-US" altLang="ja-JP" sz="2800" dirty="0">
                <a:solidFill>
                  <a:srgbClr val="FF0000"/>
                </a:solidFill>
              </a:rPr>
              <a:t>F</a:t>
            </a:r>
            <a:r>
              <a:rPr kumimoji="1" lang="en-US" altLang="ja-JP" sz="2800" baseline="-25000" dirty="0">
                <a:solidFill>
                  <a:srgbClr val="FF0000"/>
                </a:solidFill>
              </a:rPr>
              <a:t>MSY</a:t>
            </a:r>
            <a:endParaRPr kumimoji="1" lang="ja-JP" altLang="en-US" sz="2800" baseline="-25000" dirty="0">
              <a:solidFill>
                <a:srgbClr val="FF0000"/>
              </a:solidFill>
            </a:endParaRPr>
          </a:p>
        </p:txBody>
      </p:sp>
      <p:sp>
        <p:nvSpPr>
          <p:cNvPr id="18" name="テキスト ボックス 17"/>
          <p:cNvSpPr txBox="1"/>
          <p:nvPr/>
        </p:nvSpPr>
        <p:spPr>
          <a:xfrm>
            <a:off x="6663846" y="4862660"/>
            <a:ext cx="5344003" cy="193899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a:t>F</a:t>
            </a:r>
            <a:r>
              <a:rPr kumimoji="1" lang="en-US" altLang="ja-JP" sz="2400" baseline="-25000" dirty="0"/>
              <a:t>MSY</a:t>
            </a:r>
            <a:r>
              <a:rPr kumimoji="1" lang="ja-JP" altLang="en-US" sz="2400" dirty="0"/>
              <a:t>以上で漁獲しようとすると資源量推定の誤差が絶滅確率に影響</a:t>
            </a:r>
            <a:endParaRPr kumimoji="1" lang="en-US" altLang="ja-JP" sz="2400" dirty="0"/>
          </a:p>
          <a:p>
            <a:pPr marL="285750" indent="-285750">
              <a:buFont typeface="Arial" panose="020B0604020202020204" pitchFamily="34" charset="0"/>
              <a:buChar char="•"/>
            </a:pPr>
            <a:r>
              <a:rPr lang="ja-JP" altLang="en-US" sz="2400" dirty="0"/>
              <a:t>逆に，</a:t>
            </a:r>
            <a:r>
              <a:rPr lang="en-US" altLang="ja-JP" sz="2400" dirty="0"/>
              <a:t>F</a:t>
            </a:r>
            <a:r>
              <a:rPr lang="en-US" altLang="ja-JP" sz="2400" baseline="-25000" dirty="0"/>
              <a:t>MSY</a:t>
            </a:r>
            <a:r>
              <a:rPr lang="ja-JP" altLang="en-US" sz="2400" dirty="0"/>
              <a:t>以下の漁獲率であれば，資源量推定の誤差は絶滅確率にほとんど影響しない</a:t>
            </a:r>
            <a:endParaRPr kumimoji="1" lang="ja-JP" altLang="en-US" sz="2400" dirty="0"/>
          </a:p>
        </p:txBody>
      </p:sp>
      <p:sp>
        <p:nvSpPr>
          <p:cNvPr id="19" name="スライド番号プレースホルダー 18"/>
          <p:cNvSpPr>
            <a:spLocks noGrp="1"/>
          </p:cNvSpPr>
          <p:nvPr>
            <p:ph type="sldNum" sz="quarter" idx="12"/>
          </p:nvPr>
        </p:nvSpPr>
        <p:spPr/>
        <p:txBody>
          <a:bodyPr/>
          <a:lstStyle/>
          <a:p>
            <a:fld id="{3AB6B1E4-13F1-4B4A-91A6-0250C4EB1C01}" type="slidenum">
              <a:rPr kumimoji="1" lang="ja-JP" altLang="en-US" smtClean="0"/>
              <a:t>29</a:t>
            </a:fld>
            <a:endParaRPr kumimoji="1" lang="ja-JP" altLang="en-US"/>
          </a:p>
        </p:txBody>
      </p:sp>
    </p:spTree>
    <p:extLst>
      <p:ext uri="{BB962C8B-B14F-4D97-AF65-F5344CB8AC3E}">
        <p14:creationId xmlns:p14="http://schemas.microsoft.com/office/powerpoint/2010/main" val="346977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895784"/>
          </a:xfrm>
        </p:spPr>
        <p:txBody>
          <a:bodyPr/>
          <a:lstStyle/>
          <a:p>
            <a:r>
              <a:rPr kumimoji="1" lang="ja-JP" altLang="en-US" dirty="0"/>
              <a:t>さまざまな資源評価手法（初級）</a:t>
            </a:r>
          </a:p>
        </p:txBody>
      </p:sp>
      <p:sp>
        <p:nvSpPr>
          <p:cNvPr id="3" name="コンテンツ プレースホルダー 2"/>
          <p:cNvSpPr>
            <a:spLocks noGrp="1"/>
          </p:cNvSpPr>
          <p:nvPr>
            <p:ph idx="1"/>
          </p:nvPr>
        </p:nvSpPr>
        <p:spPr>
          <a:xfrm>
            <a:off x="838200" y="1344362"/>
            <a:ext cx="10515600" cy="1500438"/>
          </a:xfrm>
        </p:spPr>
        <p:txBody>
          <a:bodyPr/>
          <a:lstStyle/>
          <a:p>
            <a:r>
              <a:rPr lang="ja-JP" altLang="en-US" dirty="0"/>
              <a:t>水産資源解析マニュアル（水研ホームページ）</a:t>
            </a:r>
            <a:endParaRPr lang="en-US" altLang="ja-JP" dirty="0"/>
          </a:p>
          <a:p>
            <a:pPr marL="0" indent="0">
              <a:buNone/>
            </a:pPr>
            <a:r>
              <a:rPr lang="en-US" altLang="ja-JP" sz="2400" dirty="0">
                <a:hlinkClick r:id="rId2"/>
              </a:rPr>
              <a:t>https://www.fra.affrc.go.jp/kseika/guide_and_manual/afr/index.html</a:t>
            </a:r>
            <a:endParaRPr lang="en-US" altLang="ja-JP" sz="2400" dirty="0"/>
          </a:p>
          <a:p>
            <a:pPr marL="0" indent="0">
              <a:buNone/>
            </a:pPr>
            <a:endParaRPr lang="en-US" altLang="ja-JP" dirty="0"/>
          </a:p>
          <a:p>
            <a:pPr marL="0" indent="0">
              <a:buNone/>
            </a:pPr>
            <a:endParaRPr lang="en-US" altLang="ja-JP" dirty="0"/>
          </a:p>
          <a:p>
            <a:endParaRPr kumimoji="1" lang="ja-JP" altLang="en-US" dirty="0"/>
          </a:p>
        </p:txBody>
      </p:sp>
      <p:pic>
        <p:nvPicPr>
          <p:cNvPr id="5" name="図 4"/>
          <p:cNvPicPr>
            <a:picLocks noChangeAspect="1"/>
          </p:cNvPicPr>
          <p:nvPr/>
        </p:nvPicPr>
        <p:blipFill rotWithShape="1">
          <a:blip r:embed="rId3"/>
          <a:srcRect l="10996" t="12963" r="27893" b="37778"/>
          <a:stretch/>
        </p:blipFill>
        <p:spPr>
          <a:xfrm>
            <a:off x="1270000" y="2302548"/>
            <a:ext cx="9042400" cy="4555452"/>
          </a:xfrm>
          <a:prstGeom prst="rect">
            <a:avLst/>
          </a:prstGeom>
        </p:spPr>
      </p:pic>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3</a:t>
            </a:fld>
            <a:endParaRPr kumimoji="1" lang="ja-JP" altLang="en-US"/>
          </a:p>
        </p:txBody>
      </p:sp>
    </p:spTree>
    <p:extLst>
      <p:ext uri="{BB962C8B-B14F-4D97-AF65-F5344CB8AC3E}">
        <p14:creationId xmlns:p14="http://schemas.microsoft.com/office/powerpoint/2010/main" val="3176833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まとめ</a:t>
            </a:r>
          </a:p>
        </p:txBody>
      </p:sp>
      <p:sp>
        <p:nvSpPr>
          <p:cNvPr id="3" name="コンテンツ プレースホルダー 2"/>
          <p:cNvSpPr>
            <a:spLocks noGrp="1"/>
          </p:cNvSpPr>
          <p:nvPr>
            <p:ph idx="1"/>
          </p:nvPr>
        </p:nvSpPr>
        <p:spPr>
          <a:xfrm>
            <a:off x="751840" y="1843555"/>
            <a:ext cx="10927016" cy="4351338"/>
          </a:xfrm>
        </p:spPr>
        <p:txBody>
          <a:bodyPr>
            <a:normAutofit/>
          </a:bodyPr>
          <a:lstStyle/>
          <a:p>
            <a:pPr marL="514350" indent="-514350">
              <a:buFont typeface="+mj-lt"/>
              <a:buAutoNum type="arabicPeriod"/>
            </a:pPr>
            <a:r>
              <a:rPr lang="ja-JP" altLang="en-US" sz="3200" dirty="0"/>
              <a:t>利用できるデータは「徹底的に見る・使う」</a:t>
            </a:r>
            <a:endParaRPr lang="en-US" altLang="ja-JP" sz="3200" dirty="0"/>
          </a:p>
          <a:p>
            <a:pPr marL="514350" indent="-514350">
              <a:buFont typeface="+mj-lt"/>
              <a:buAutoNum type="arabicPeriod"/>
            </a:pPr>
            <a:endParaRPr lang="ja-JP" altLang="en-US" sz="3200" dirty="0"/>
          </a:p>
          <a:p>
            <a:pPr marL="514350" indent="-514350">
              <a:buFont typeface="+mj-lt"/>
              <a:buAutoNum type="arabicPeriod"/>
            </a:pPr>
            <a:r>
              <a:rPr kumimoji="1" lang="ja-JP" altLang="en-US" sz="3200" dirty="0"/>
              <a:t>不確実性を評価する（信頼区間の計算，感度分析など）</a:t>
            </a:r>
            <a:endParaRPr kumimoji="1" lang="en-US" altLang="ja-JP" sz="3200" dirty="0"/>
          </a:p>
          <a:p>
            <a:pPr marL="514350" indent="-514350">
              <a:buFont typeface="+mj-lt"/>
              <a:buAutoNum type="arabicPeriod"/>
            </a:pPr>
            <a:endParaRPr kumimoji="1" lang="en-US" altLang="ja-JP" sz="3200" dirty="0"/>
          </a:p>
          <a:p>
            <a:pPr marL="514350" indent="-514350">
              <a:buFont typeface="+mj-lt"/>
              <a:buAutoNum type="arabicPeriod"/>
            </a:pPr>
            <a:r>
              <a:rPr lang="ja-JP" altLang="en-US" sz="3200" dirty="0"/>
              <a:t>不確実性に頑健な管理方策を考える</a:t>
            </a:r>
            <a:endParaRPr kumimoji="1" lang="en-US" altLang="ja-JP" sz="3200" dirty="0"/>
          </a:p>
          <a:p>
            <a:endParaRPr kumimoji="1" lang="en-US" altLang="ja-JP" sz="3200" dirty="0"/>
          </a:p>
        </p:txBody>
      </p:sp>
      <p:sp>
        <p:nvSpPr>
          <p:cNvPr id="4" name="四角形: 角を丸くする 3"/>
          <p:cNvSpPr/>
          <p:nvPr/>
        </p:nvSpPr>
        <p:spPr>
          <a:xfrm>
            <a:off x="585262" y="1572495"/>
            <a:ext cx="11195611" cy="35842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fld id="{3AB6B1E4-13F1-4B4A-91A6-0250C4EB1C01}" type="slidenum">
              <a:rPr kumimoji="1" lang="ja-JP" altLang="en-US" smtClean="0"/>
              <a:t>30</a:t>
            </a:fld>
            <a:endParaRPr kumimoji="1" lang="ja-JP" altLang="en-US"/>
          </a:p>
        </p:txBody>
      </p:sp>
    </p:spTree>
    <p:extLst>
      <p:ext uri="{BB962C8B-B14F-4D97-AF65-F5344CB8AC3E}">
        <p14:creationId xmlns:p14="http://schemas.microsoft.com/office/powerpoint/2010/main" val="336786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4419" y="442287"/>
            <a:ext cx="10896600" cy="1325563"/>
          </a:xfrm>
        </p:spPr>
        <p:txBody>
          <a:bodyPr>
            <a:noAutofit/>
          </a:bodyPr>
          <a:lstStyle/>
          <a:p>
            <a:pPr>
              <a:lnSpc>
                <a:spcPct val="150000"/>
              </a:lnSpc>
            </a:pPr>
            <a:r>
              <a:rPr lang="ja-JP" altLang="en-US" sz="3600" b="1" dirty="0">
                <a:latin typeface="+mj-ea"/>
              </a:rPr>
              <a:t>参考文献</a:t>
            </a:r>
            <a:r>
              <a:rPr lang="en-US" altLang="ja-JP" sz="3600" b="1" dirty="0">
                <a:latin typeface="+mj-ea"/>
              </a:rPr>
              <a:t>: Overfishing – what everyone needs to know</a:t>
            </a:r>
            <a:br>
              <a:rPr lang="en-US" altLang="ja-JP" sz="3600" b="1" dirty="0">
                <a:latin typeface="+mj-ea"/>
              </a:rPr>
            </a:br>
            <a:r>
              <a:rPr lang="ja-JP" altLang="en-US" sz="3600" b="1" dirty="0">
                <a:latin typeface="+mj-ea"/>
              </a:rPr>
              <a:t>「乱獲</a:t>
            </a:r>
            <a:r>
              <a:rPr lang="en-US" altLang="ja-JP" sz="3600" b="1" dirty="0">
                <a:latin typeface="+mj-ea"/>
              </a:rPr>
              <a:t>―</a:t>
            </a:r>
            <a:r>
              <a:rPr lang="ja-JP" altLang="en-US" sz="3600" b="1" dirty="0">
                <a:latin typeface="+mj-ea"/>
              </a:rPr>
              <a:t>漁業資源の今とこれから」</a:t>
            </a:r>
            <a:endParaRPr kumimoji="1" lang="ja-JP" altLang="en-US" sz="3600" b="1" dirty="0">
              <a:latin typeface="+mj-ea"/>
            </a:endParaRPr>
          </a:p>
        </p:txBody>
      </p:sp>
      <p:sp>
        <p:nvSpPr>
          <p:cNvPr id="3" name="コンテンツ プレースホルダー 2"/>
          <p:cNvSpPr>
            <a:spLocks noGrp="1"/>
          </p:cNvSpPr>
          <p:nvPr>
            <p:ph idx="1"/>
          </p:nvPr>
        </p:nvSpPr>
        <p:spPr>
          <a:xfrm>
            <a:off x="571500" y="2405024"/>
            <a:ext cx="10515600" cy="2612106"/>
          </a:xfrm>
        </p:spPr>
        <p:txBody>
          <a:bodyPr>
            <a:normAutofit/>
          </a:bodyPr>
          <a:lstStyle/>
          <a:p>
            <a:pPr marL="0" indent="0">
              <a:buNone/>
            </a:pPr>
            <a:r>
              <a:rPr lang="ja-JP" altLang="en-US" sz="2800" dirty="0">
                <a:latin typeface="+mj-ea"/>
                <a:ea typeface="+mj-ea"/>
              </a:rPr>
              <a:t>レイ・ヒルボーン，ウルライク・ヒルボーン 著</a:t>
            </a:r>
            <a:endParaRPr lang="en-US" altLang="ja-JP" sz="2800" dirty="0">
              <a:latin typeface="+mj-ea"/>
              <a:ea typeface="+mj-ea"/>
            </a:endParaRPr>
          </a:p>
          <a:p>
            <a:pPr marL="0" indent="0">
              <a:buNone/>
            </a:pPr>
            <a:r>
              <a:rPr lang="ja-JP" altLang="en-US" sz="2800" dirty="0">
                <a:latin typeface="+mj-ea"/>
                <a:ea typeface="+mj-ea"/>
              </a:rPr>
              <a:t>市野川桃子．岡村寛 訳．</a:t>
            </a:r>
            <a:endParaRPr lang="en-US" altLang="ja-JP" sz="2800" dirty="0">
              <a:latin typeface="+mj-ea"/>
              <a:ea typeface="+mj-ea"/>
            </a:endParaRPr>
          </a:p>
          <a:p>
            <a:pPr marL="0" indent="0">
              <a:buNone/>
            </a:pPr>
            <a:r>
              <a:rPr lang="ja-JP" altLang="en-US" sz="2800" dirty="0">
                <a:latin typeface="+mj-ea"/>
                <a:ea typeface="+mj-ea"/>
              </a:rPr>
              <a:t>東海大学出版部．</a:t>
            </a:r>
            <a:r>
              <a:rPr lang="en-US" altLang="ja-JP" sz="2800" dirty="0">
                <a:latin typeface="+mj-ea"/>
                <a:ea typeface="+mj-ea"/>
              </a:rPr>
              <a:t>2015</a:t>
            </a:r>
            <a:r>
              <a:rPr lang="ja-JP" altLang="en-US" sz="2800" dirty="0">
                <a:latin typeface="+mj-ea"/>
                <a:ea typeface="+mj-ea"/>
              </a:rPr>
              <a:t>年</a:t>
            </a:r>
            <a:r>
              <a:rPr lang="en-US" altLang="ja-JP" sz="2800" dirty="0">
                <a:latin typeface="+mj-ea"/>
                <a:ea typeface="+mj-ea"/>
              </a:rPr>
              <a:t>12</a:t>
            </a:r>
            <a:r>
              <a:rPr lang="ja-JP" altLang="en-US" sz="2800" dirty="0">
                <a:latin typeface="+mj-ea"/>
                <a:ea typeface="+mj-ea"/>
              </a:rPr>
              <a:t>月</a:t>
            </a:r>
            <a:endParaRPr lang="en-US" altLang="ja-JP" sz="2800" dirty="0">
              <a:latin typeface="+mj-ea"/>
              <a:ea typeface="+mj-ea"/>
            </a:endParaRPr>
          </a:p>
          <a:p>
            <a:pPr marL="0" indent="0">
              <a:buNone/>
            </a:pPr>
            <a:endParaRPr lang="en-US" altLang="ja-JP" sz="2800" dirty="0">
              <a:latin typeface="+mj-ea"/>
              <a:ea typeface="+mj-ea"/>
            </a:endParaRPr>
          </a:p>
          <a:p>
            <a:pPr marL="0" indent="0">
              <a:buNone/>
            </a:pPr>
            <a:r>
              <a:rPr lang="ja-JP" altLang="en-US" sz="2800" dirty="0">
                <a:latin typeface="+mj-ea"/>
                <a:ea typeface="+mj-ea"/>
              </a:rPr>
              <a:t>著者割　</a:t>
            </a:r>
            <a:r>
              <a:rPr lang="en-US" altLang="ja-JP" sz="2800" dirty="0">
                <a:latin typeface="+mj-ea"/>
                <a:ea typeface="+mj-ea"/>
              </a:rPr>
              <a:t>2500</a:t>
            </a:r>
            <a:r>
              <a:rPr lang="ja-JP" altLang="en-US" sz="2800" dirty="0">
                <a:latin typeface="+mj-ea"/>
                <a:ea typeface="+mj-ea"/>
              </a:rPr>
              <a:t>円で発売中</a:t>
            </a:r>
            <a:endParaRPr lang="en-US" altLang="ja-JP" sz="3200" dirty="0">
              <a:latin typeface="+mj-ea"/>
              <a:ea typeface="+mj-ea"/>
            </a:endParaRPr>
          </a:p>
          <a:p>
            <a:pPr marL="0" indent="0">
              <a:buNone/>
            </a:pPr>
            <a:endParaRPr lang="en-US" altLang="ja-JP" sz="3200" dirty="0">
              <a:latin typeface="+mj-ea"/>
              <a:ea typeface="+mj-ea"/>
            </a:endParaRPr>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2440" t="40327" r="80182" b="16607"/>
          <a:stretch/>
        </p:blipFill>
        <p:spPr>
          <a:xfrm>
            <a:off x="9137067" y="2706130"/>
            <a:ext cx="2643041" cy="3684240"/>
          </a:xfrm>
          <a:prstGeom prst="rect">
            <a:avLst/>
          </a:prstGeom>
        </p:spPr>
      </p:pic>
      <p:pic>
        <p:nvPicPr>
          <p:cNvPr id="9" name="Picture 2" descr="http://ceoas.oregonstate.edu/features/hilborn/hilbor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049" y="3899515"/>
            <a:ext cx="2317074" cy="2490855"/>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4"/>
          <p:cNvSpPr>
            <a:spLocks noGrp="1"/>
          </p:cNvSpPr>
          <p:nvPr>
            <p:ph type="sldNum" sz="quarter" idx="12"/>
          </p:nvPr>
        </p:nvSpPr>
        <p:spPr/>
        <p:txBody>
          <a:bodyPr/>
          <a:lstStyle/>
          <a:p>
            <a:fld id="{A8B3E0E8-701C-4944-86F7-A0CAAE5013F3}" type="slidenum">
              <a:rPr kumimoji="1" lang="ja-JP" altLang="en-US" smtClean="0"/>
              <a:t>31</a:t>
            </a:fld>
            <a:endParaRPr kumimoji="1" lang="ja-JP" altLang="en-US"/>
          </a:p>
        </p:txBody>
      </p:sp>
    </p:spTree>
    <p:extLst>
      <p:ext uri="{BB962C8B-B14F-4D97-AF65-F5344CB8AC3E}">
        <p14:creationId xmlns:p14="http://schemas.microsoft.com/office/powerpoint/2010/main" val="3303775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544285" y="588781"/>
            <a:ext cx="11103429" cy="97331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4400" dirty="0"/>
          </a:p>
        </p:txBody>
      </p:sp>
      <p:sp>
        <p:nvSpPr>
          <p:cNvPr id="8" name="コンテンツ プレースホルダー 2"/>
          <p:cNvSpPr>
            <a:spLocks noGrp="1"/>
          </p:cNvSpPr>
          <p:nvPr>
            <p:ph idx="1"/>
          </p:nvPr>
        </p:nvSpPr>
        <p:spPr>
          <a:xfrm>
            <a:off x="544285" y="2258901"/>
            <a:ext cx="10961915" cy="4140175"/>
          </a:xfrm>
        </p:spPr>
        <p:txBody>
          <a:bodyPr>
            <a:normAutofit lnSpcReduction="10000"/>
          </a:bodyPr>
          <a:lstStyle/>
          <a:p>
            <a:pPr>
              <a:lnSpc>
                <a:spcPct val="120000"/>
              </a:lnSpc>
            </a:pPr>
            <a:r>
              <a:rPr lang="ja-JP" altLang="en-US" dirty="0"/>
              <a:t>さまざまなレベルでの「乱獲」の定義</a:t>
            </a:r>
            <a:endParaRPr lang="en-US" altLang="ja-JP" dirty="0"/>
          </a:p>
          <a:p>
            <a:pPr>
              <a:lnSpc>
                <a:spcPct val="120000"/>
              </a:lnSpc>
            </a:pPr>
            <a:r>
              <a:rPr lang="ja-JP" altLang="en-US" dirty="0"/>
              <a:t>資源量推定の方法</a:t>
            </a:r>
            <a:endParaRPr lang="en-US" altLang="ja-JP" dirty="0"/>
          </a:p>
          <a:p>
            <a:pPr>
              <a:lnSpc>
                <a:spcPct val="120000"/>
              </a:lnSpc>
            </a:pPr>
            <a:r>
              <a:rPr kumimoji="1" lang="ja-JP" altLang="en-US" dirty="0"/>
              <a:t>クジラ・オレンジラフィー・スズキ・オヒョウ・</a:t>
            </a:r>
            <a:endParaRPr kumimoji="1" lang="en-US" altLang="ja-JP" dirty="0"/>
          </a:p>
          <a:p>
            <a:pPr marL="0" indent="0">
              <a:lnSpc>
                <a:spcPct val="120000"/>
              </a:lnSpc>
              <a:buNone/>
            </a:pPr>
            <a:r>
              <a:rPr lang="ja-JP" altLang="en-US" dirty="0"/>
              <a:t>　　　</a:t>
            </a:r>
            <a:r>
              <a:rPr kumimoji="1" lang="ja-JP" altLang="en-US" dirty="0"/>
              <a:t>チリアワビなど，資源管理の失敗・成功例</a:t>
            </a:r>
            <a:endParaRPr kumimoji="1" lang="en-US" altLang="ja-JP" dirty="0"/>
          </a:p>
          <a:p>
            <a:pPr>
              <a:lnSpc>
                <a:spcPct val="120000"/>
              </a:lnSpc>
            </a:pPr>
            <a:r>
              <a:rPr lang="ja-JP" altLang="en-US" dirty="0"/>
              <a:t>ノーベル経済学賞を受けた研究成果と漁業資源管理</a:t>
            </a:r>
            <a:endParaRPr lang="en-US" altLang="ja-JP" dirty="0"/>
          </a:p>
          <a:p>
            <a:pPr>
              <a:lnSpc>
                <a:spcPct val="120000"/>
              </a:lnSpc>
            </a:pPr>
            <a:r>
              <a:rPr kumimoji="1" lang="ja-JP" altLang="en-US" dirty="0"/>
              <a:t>消費者主導の</a:t>
            </a:r>
            <a:r>
              <a:rPr lang="ja-JP" altLang="en-US" dirty="0"/>
              <a:t>新しい持続的漁業（</a:t>
            </a:r>
            <a:r>
              <a:rPr lang="en-US" altLang="ja-JP" dirty="0"/>
              <a:t>MSC</a:t>
            </a:r>
            <a:r>
              <a:rPr lang="ja-JP" altLang="en-US" dirty="0"/>
              <a:t>）</a:t>
            </a:r>
            <a:endParaRPr lang="en-US" altLang="ja-JP" dirty="0"/>
          </a:p>
          <a:p>
            <a:pPr>
              <a:lnSpc>
                <a:spcPct val="120000"/>
              </a:lnSpc>
            </a:pPr>
            <a:r>
              <a:rPr kumimoji="1" lang="ja-JP" altLang="en-US" dirty="0"/>
              <a:t>数式は一切なし</a:t>
            </a: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7298" t="2650" r="16393" b="12530"/>
          <a:stretch/>
        </p:blipFill>
        <p:spPr>
          <a:xfrm>
            <a:off x="112320" y="31574"/>
            <a:ext cx="2445211" cy="1805163"/>
          </a:xfrm>
          <a:prstGeom prst="round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t="9748" r="16047"/>
          <a:stretch/>
        </p:blipFill>
        <p:spPr>
          <a:xfrm>
            <a:off x="5027353" y="56243"/>
            <a:ext cx="2444501" cy="1737767"/>
          </a:xfrm>
          <a:prstGeom prst="round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7777" y="56243"/>
            <a:ext cx="2341098" cy="1755824"/>
          </a:xfrm>
          <a:prstGeom prst="roundRect">
            <a:avLst/>
          </a:prstGeom>
        </p:spPr>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0332" y="65527"/>
            <a:ext cx="2557755" cy="1728483"/>
          </a:xfrm>
          <a:prstGeom prst="roundRect">
            <a:avLst/>
          </a:prstGeom>
        </p:spPr>
      </p:pic>
      <p:pic>
        <p:nvPicPr>
          <p:cNvPr id="11" name="図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9570" y="1984265"/>
            <a:ext cx="2913783" cy="1748270"/>
          </a:xfrm>
          <a:prstGeom prst="roundRect">
            <a:avLst/>
          </a:prstGeom>
        </p:spPr>
      </p:pic>
      <p:sp>
        <p:nvSpPr>
          <p:cNvPr id="2" name="スライド番号プレースホルダー 1"/>
          <p:cNvSpPr>
            <a:spLocks noGrp="1"/>
          </p:cNvSpPr>
          <p:nvPr>
            <p:ph type="sldNum" sz="quarter" idx="12"/>
          </p:nvPr>
        </p:nvSpPr>
        <p:spPr/>
        <p:txBody>
          <a:bodyPr/>
          <a:lstStyle/>
          <a:p>
            <a:fld id="{A8B3E0E8-701C-4944-86F7-A0CAAE5013F3}" type="slidenum">
              <a:rPr kumimoji="1" lang="ja-JP" altLang="en-US" smtClean="0"/>
              <a:t>32</a:t>
            </a:fld>
            <a:endParaRPr kumimoji="1" lang="ja-JP" altLang="en-US"/>
          </a:p>
        </p:txBody>
      </p:sp>
    </p:spTree>
    <p:extLst>
      <p:ext uri="{BB962C8B-B14F-4D97-AF65-F5344CB8AC3E}">
        <p14:creationId xmlns:p14="http://schemas.microsoft.com/office/powerpoint/2010/main" val="224735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924660"/>
          </a:xfrm>
        </p:spPr>
        <p:txBody>
          <a:bodyPr>
            <a:normAutofit/>
          </a:bodyPr>
          <a:lstStyle/>
          <a:p>
            <a:r>
              <a:rPr kumimoji="1" lang="ja-JP" altLang="en-US" dirty="0"/>
              <a:t>さまざまな資源評価手法（初級～中級）</a:t>
            </a:r>
          </a:p>
        </p:txBody>
      </p:sp>
      <p:sp>
        <p:nvSpPr>
          <p:cNvPr id="3" name="コンテンツ プレースホルダー 2"/>
          <p:cNvSpPr>
            <a:spLocks noGrp="1"/>
          </p:cNvSpPr>
          <p:nvPr>
            <p:ph idx="1"/>
          </p:nvPr>
        </p:nvSpPr>
        <p:spPr>
          <a:xfrm>
            <a:off x="982579" y="1459865"/>
            <a:ext cx="10515600" cy="4351338"/>
          </a:xfrm>
        </p:spPr>
        <p:txBody>
          <a:bodyPr/>
          <a:lstStyle/>
          <a:p>
            <a:r>
              <a:rPr lang="ja-JP" altLang="en-US" dirty="0"/>
              <a:t>過去の資源管理研修等の情報（市野川ホームページ）</a:t>
            </a:r>
            <a:endParaRPr lang="en-US" altLang="ja-JP" dirty="0"/>
          </a:p>
          <a:p>
            <a:pPr marL="0" indent="0">
              <a:buNone/>
            </a:pPr>
            <a:r>
              <a:rPr lang="en-US" altLang="ja-JP" dirty="0"/>
              <a:t>		</a:t>
            </a:r>
            <a:r>
              <a:rPr lang="en-US" altLang="ja-JP" dirty="0">
                <a:hlinkClick r:id="rId2"/>
              </a:rPr>
              <a:t>http://cse.fra.affrc.go.jp/ichimomo/</a:t>
            </a:r>
            <a:endParaRPr lang="en-US" altLang="ja-JP" dirty="0"/>
          </a:p>
          <a:p>
            <a:r>
              <a:rPr lang="ja-JP" altLang="en-US" dirty="0"/>
              <a:t>Ｒを使った解析とシミュレーションなど</a:t>
            </a:r>
            <a:endParaRPr lang="en-US" altLang="ja-JP" dirty="0"/>
          </a:p>
          <a:p>
            <a:pPr marL="0" indent="0">
              <a:buNone/>
            </a:pPr>
            <a:endParaRPr lang="en-US" altLang="ja-JP" dirty="0"/>
          </a:p>
          <a:p>
            <a:pPr marL="0" indent="0">
              <a:buNone/>
            </a:pPr>
            <a:endParaRPr lang="en-US" altLang="ja-JP" dirty="0"/>
          </a:p>
          <a:p>
            <a:endParaRPr kumimoji="1" lang="ja-JP" altLang="en-US" dirty="0"/>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062" t="22745" r="6944" b="14509"/>
          <a:stretch/>
        </p:blipFill>
        <p:spPr>
          <a:xfrm>
            <a:off x="1403920" y="3139440"/>
            <a:ext cx="10094259" cy="4303060"/>
          </a:xfrm>
          <a:prstGeom prst="rect">
            <a:avLst/>
          </a:prstGeom>
        </p:spPr>
      </p:pic>
      <p:sp>
        <p:nvSpPr>
          <p:cNvPr id="5" name="スライド番号プレースホルダー 4"/>
          <p:cNvSpPr>
            <a:spLocks noGrp="1"/>
          </p:cNvSpPr>
          <p:nvPr>
            <p:ph type="sldNum" sz="quarter" idx="12"/>
          </p:nvPr>
        </p:nvSpPr>
        <p:spPr/>
        <p:txBody>
          <a:bodyPr/>
          <a:lstStyle/>
          <a:p>
            <a:fld id="{3AB6B1E4-13F1-4B4A-91A6-0250C4EB1C01}" type="slidenum">
              <a:rPr kumimoji="1" lang="ja-JP" altLang="en-US" smtClean="0"/>
              <a:t>4</a:t>
            </a:fld>
            <a:endParaRPr kumimoji="1" lang="ja-JP" altLang="en-US"/>
          </a:p>
        </p:txBody>
      </p:sp>
    </p:spTree>
    <p:extLst>
      <p:ext uri="{BB962C8B-B14F-4D97-AF65-F5344CB8AC3E}">
        <p14:creationId xmlns:p14="http://schemas.microsoft.com/office/powerpoint/2010/main" val="1094484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895784"/>
          </a:xfrm>
        </p:spPr>
        <p:txBody>
          <a:bodyPr>
            <a:normAutofit/>
          </a:bodyPr>
          <a:lstStyle/>
          <a:p>
            <a:r>
              <a:rPr kumimoji="1" lang="ja-JP" altLang="en-US" dirty="0"/>
              <a:t>さまざまな資源評価手法（中級～上級）</a:t>
            </a:r>
          </a:p>
        </p:txBody>
      </p:sp>
      <p:sp>
        <p:nvSpPr>
          <p:cNvPr id="3" name="コンテンツ プレースホルダー 2"/>
          <p:cNvSpPr>
            <a:spLocks noGrp="1"/>
          </p:cNvSpPr>
          <p:nvPr>
            <p:ph idx="1"/>
          </p:nvPr>
        </p:nvSpPr>
        <p:spPr>
          <a:xfrm>
            <a:off x="838200" y="1344362"/>
            <a:ext cx="10515600" cy="1974910"/>
          </a:xfrm>
        </p:spPr>
        <p:txBody>
          <a:bodyPr>
            <a:normAutofit/>
          </a:bodyPr>
          <a:lstStyle/>
          <a:p>
            <a:r>
              <a:rPr lang="ja-JP" altLang="en-US" dirty="0"/>
              <a:t>岡村さんホームページ</a:t>
            </a:r>
            <a:endParaRPr lang="en-US" altLang="ja-JP" dirty="0"/>
          </a:p>
          <a:p>
            <a:pPr marL="0" indent="0">
              <a:buNone/>
            </a:pPr>
            <a:r>
              <a:rPr lang="en-US" altLang="ja-JP" sz="2400" dirty="0"/>
              <a:t>https://sites.google.com/site/hiroshiokamura/home</a:t>
            </a:r>
            <a:endParaRPr lang="en-US" altLang="ja-JP" dirty="0"/>
          </a:p>
          <a:p>
            <a:r>
              <a:rPr lang="ja-JP" altLang="en-US" dirty="0"/>
              <a:t>Ｒや</a:t>
            </a:r>
            <a:r>
              <a:rPr lang="en-US" altLang="ja-JP" dirty="0"/>
              <a:t>ADMB</a:t>
            </a:r>
            <a:r>
              <a:rPr lang="ja-JP" altLang="en-US" dirty="0"/>
              <a:t>を使った解析，統計解析の解説など</a:t>
            </a:r>
            <a:endParaRPr lang="en-US" altLang="ja-JP" dirty="0"/>
          </a:p>
          <a:p>
            <a:pPr marL="0" indent="0">
              <a:buNone/>
            </a:pPr>
            <a:endParaRPr lang="en-US" altLang="ja-JP" dirty="0"/>
          </a:p>
          <a:p>
            <a:endParaRPr kumimoji="1" lang="ja-JP" altLang="en-US" dirty="0"/>
          </a:p>
        </p:txBody>
      </p:sp>
      <p:sp>
        <p:nvSpPr>
          <p:cNvPr id="6" name="スライド番号プレースホルダー 5"/>
          <p:cNvSpPr>
            <a:spLocks noGrp="1"/>
          </p:cNvSpPr>
          <p:nvPr>
            <p:ph type="sldNum" sz="quarter" idx="12"/>
          </p:nvPr>
        </p:nvSpPr>
        <p:spPr/>
        <p:txBody>
          <a:bodyPr/>
          <a:lstStyle/>
          <a:p>
            <a:fld id="{3AB6B1E4-13F1-4B4A-91A6-0250C4EB1C01}" type="slidenum">
              <a:rPr kumimoji="1" lang="ja-JP" altLang="en-US" smtClean="0"/>
              <a:t>5</a:t>
            </a:fld>
            <a:endParaRPr kumimoji="1" lang="ja-JP" altLang="en-US"/>
          </a:p>
        </p:txBody>
      </p:sp>
      <p:pic>
        <p:nvPicPr>
          <p:cNvPr id="8" name="図 7"/>
          <p:cNvPicPr>
            <a:picLocks noChangeAspect="1"/>
          </p:cNvPicPr>
          <p:nvPr/>
        </p:nvPicPr>
        <p:blipFill rotWithShape="1">
          <a:blip r:embed="rId2"/>
          <a:srcRect l="7028" t="11600" r="6805" b="8800"/>
          <a:stretch/>
        </p:blipFill>
        <p:spPr>
          <a:xfrm>
            <a:off x="2496312" y="2925539"/>
            <a:ext cx="6574536" cy="3795936"/>
          </a:xfrm>
          <a:prstGeom prst="rect">
            <a:avLst/>
          </a:prstGeom>
        </p:spPr>
      </p:pic>
    </p:spTree>
    <p:extLst>
      <p:ext uri="{BB962C8B-B14F-4D97-AF65-F5344CB8AC3E}">
        <p14:creationId xmlns:p14="http://schemas.microsoft.com/office/powerpoint/2010/main" val="164938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8960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lstStyle/>
          <a:p>
            <a:r>
              <a:rPr kumimoji="1" lang="ja-JP" altLang="en-US" b="1" dirty="0">
                <a:solidFill>
                  <a:schemeClr val="bg1"/>
                </a:solidFill>
              </a:rPr>
              <a:t>どんなときにどんな方法を</a:t>
            </a:r>
            <a:r>
              <a:rPr lang="ja-JP" altLang="en-US" b="1" dirty="0">
                <a:solidFill>
                  <a:schemeClr val="bg1"/>
                </a:solidFill>
              </a:rPr>
              <a:t>使うか？</a:t>
            </a:r>
            <a:endParaRPr kumimoji="1" lang="ja-JP" altLang="en-US" b="1" dirty="0">
              <a:solidFill>
                <a:schemeClr val="bg1"/>
              </a:solidFill>
            </a:endParaRPr>
          </a:p>
        </p:txBody>
      </p:sp>
      <p:pic>
        <p:nvPicPr>
          <p:cNvPr id="4" name="コンテンツ プレースホルダー 3" descr="&lt;strong&gt;考える&lt;/strong&gt; - GATAG｜フリーイラスト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5440" y="1513816"/>
            <a:ext cx="3553154" cy="2047228"/>
          </a:xfrm>
        </p:spPr>
      </p:pic>
      <p:sp>
        <p:nvSpPr>
          <p:cNvPr id="27" name="テキスト ボックス 26"/>
          <p:cNvSpPr txBox="1"/>
          <p:nvPr/>
        </p:nvSpPr>
        <p:spPr>
          <a:xfrm>
            <a:off x="1436846" y="3813680"/>
            <a:ext cx="7225055" cy="2862322"/>
          </a:xfrm>
          <a:prstGeom prst="rect">
            <a:avLst/>
          </a:prstGeom>
          <a:noFill/>
        </p:spPr>
        <p:txBody>
          <a:bodyPr wrap="none" rtlCol="0">
            <a:spAutoFit/>
          </a:bodyPr>
          <a:lstStyle/>
          <a:p>
            <a:pPr marL="571500" indent="-571500">
              <a:buFont typeface="Arial" panose="020B0604020202020204" pitchFamily="34" charset="0"/>
              <a:buChar char="•"/>
            </a:pPr>
            <a:r>
              <a:rPr lang="ja-JP" altLang="en-US" sz="3600" dirty="0"/>
              <a:t>努力量　　　　　資源量指数</a:t>
            </a:r>
            <a:endParaRPr lang="en-US" altLang="ja-JP" sz="3600" dirty="0"/>
          </a:p>
          <a:p>
            <a:pPr marL="571500" indent="-571500">
              <a:buFont typeface="Arial" panose="020B0604020202020204" pitchFamily="34" charset="0"/>
              <a:buChar char="•"/>
            </a:pPr>
            <a:r>
              <a:rPr lang="ja-JP" altLang="en-US" sz="3600" dirty="0"/>
              <a:t>漁獲量</a:t>
            </a:r>
            <a:endParaRPr lang="en-US" altLang="ja-JP" sz="3600" dirty="0"/>
          </a:p>
          <a:p>
            <a:pPr marL="571500" indent="-571500">
              <a:buFont typeface="Arial" panose="020B0604020202020204" pitchFamily="34" charset="0"/>
              <a:buChar char="•"/>
            </a:pPr>
            <a:r>
              <a:rPr lang="ja-JP" altLang="en-US" sz="3600" dirty="0"/>
              <a:t>漁獲物の体長組成</a:t>
            </a:r>
            <a:endParaRPr lang="en-US" altLang="ja-JP" sz="3600" dirty="0"/>
          </a:p>
          <a:p>
            <a:pPr marL="571500" indent="-571500">
              <a:buFont typeface="Arial" panose="020B0604020202020204" pitchFamily="34" charset="0"/>
              <a:buChar char="•"/>
            </a:pPr>
            <a:r>
              <a:rPr lang="ja-JP" altLang="en-US" sz="3600" dirty="0"/>
              <a:t>漁獲物の年齢組成</a:t>
            </a:r>
            <a:endParaRPr lang="en-US" altLang="ja-JP" sz="3600" dirty="0"/>
          </a:p>
          <a:p>
            <a:pPr marL="571500" indent="-571500">
              <a:buFont typeface="Arial" panose="020B0604020202020204" pitchFamily="34" charset="0"/>
              <a:buChar char="•"/>
            </a:pPr>
            <a:r>
              <a:rPr lang="ja-JP" altLang="en-US" sz="3600" dirty="0"/>
              <a:t>生物的知見（成長・成熟など）</a:t>
            </a:r>
          </a:p>
        </p:txBody>
      </p:sp>
      <p:sp>
        <p:nvSpPr>
          <p:cNvPr id="17" name="右中かっこ 16"/>
          <p:cNvSpPr/>
          <p:nvPr/>
        </p:nvSpPr>
        <p:spPr>
          <a:xfrm>
            <a:off x="5884873" y="4479827"/>
            <a:ext cx="487051" cy="1535962"/>
          </a:xfrm>
          <a:prstGeom prst="rightBrace">
            <a:avLst>
              <a:gd name="adj1" fmla="val 40079"/>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18" name="テキスト ボックス 17"/>
          <p:cNvSpPr txBox="1"/>
          <p:nvPr/>
        </p:nvSpPr>
        <p:spPr>
          <a:xfrm>
            <a:off x="6514505" y="4973460"/>
            <a:ext cx="3416320" cy="646331"/>
          </a:xfrm>
          <a:prstGeom prst="rect">
            <a:avLst/>
          </a:prstGeom>
          <a:noFill/>
        </p:spPr>
        <p:txBody>
          <a:bodyPr wrap="none" rtlCol="0">
            <a:spAutoFit/>
          </a:bodyPr>
          <a:lstStyle/>
          <a:p>
            <a:r>
              <a:rPr lang="ja-JP" altLang="en-US" sz="3600" dirty="0"/>
              <a:t>年齢別漁獲尾数</a:t>
            </a:r>
          </a:p>
        </p:txBody>
      </p:sp>
      <p:cxnSp>
        <p:nvCxnSpPr>
          <p:cNvPr id="19" name="直線矢印コネクタ 18"/>
          <p:cNvCxnSpPr/>
          <p:nvPr/>
        </p:nvCxnSpPr>
        <p:spPr>
          <a:xfrm rot="16200000">
            <a:off x="4996911" y="3573923"/>
            <a:ext cx="0" cy="1152128"/>
          </a:xfrm>
          <a:prstGeom prst="straightConnector1">
            <a:avLst/>
          </a:prstGeom>
          <a:ln w="762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fld id="{3AB6B1E4-13F1-4B4A-91A6-0250C4EB1C01}" type="slidenum">
              <a:rPr kumimoji="1" lang="ja-JP" altLang="en-US" smtClean="0"/>
              <a:t>6</a:t>
            </a:fld>
            <a:endParaRPr kumimoji="1" lang="ja-JP" altLang="en-US"/>
          </a:p>
        </p:txBody>
      </p:sp>
    </p:spTree>
    <p:extLst>
      <p:ext uri="{BB962C8B-B14F-4D97-AF65-F5344CB8AC3E}">
        <p14:creationId xmlns:p14="http://schemas.microsoft.com/office/powerpoint/2010/main" val="4238156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66731" y="274320"/>
            <a:ext cx="3740911" cy="1443354"/>
          </a:xfrm>
        </p:spPr>
        <p:txBody>
          <a:bodyPr/>
          <a:lstStyle/>
          <a:p>
            <a:r>
              <a:rPr kumimoji="1" lang="en-US" altLang="ja-JP" b="1" dirty="0"/>
              <a:t>(tuned) VPA</a:t>
            </a:r>
            <a:endParaRPr kumimoji="1" lang="ja-JP" altLang="en-US" b="1"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706543051"/>
              </p:ext>
            </p:extLst>
          </p:nvPr>
        </p:nvGraphicFramePr>
        <p:xfrm>
          <a:off x="264161" y="1951850"/>
          <a:ext cx="11511280" cy="4524063"/>
        </p:xfrm>
        <a:graphic>
          <a:graphicData uri="http://schemas.openxmlformats.org/drawingml/2006/table">
            <a:tbl>
              <a:tblPr firstRow="1" bandRow="1">
                <a:tableStyleId>{93296810-A885-4BE3-A3E7-6D5BEEA58F35}</a:tableStyleId>
              </a:tblPr>
              <a:tblGrid>
                <a:gridCol w="1404112">
                  <a:extLst>
                    <a:ext uri="{9D8B030D-6E8A-4147-A177-3AD203B41FA5}">
                      <a16:colId xmlns:a16="http://schemas.microsoft.com/office/drawing/2014/main" val="795771615"/>
                    </a:ext>
                  </a:extLst>
                </a:gridCol>
                <a:gridCol w="10107168">
                  <a:extLst>
                    <a:ext uri="{9D8B030D-6E8A-4147-A177-3AD203B41FA5}">
                      <a16:colId xmlns:a16="http://schemas.microsoft.com/office/drawing/2014/main" val="3957685333"/>
                    </a:ext>
                  </a:extLst>
                </a:gridCol>
              </a:tblGrid>
              <a:tr h="1135767">
                <a:tc>
                  <a:txBody>
                    <a:bodyPr/>
                    <a:lstStyle/>
                    <a:p>
                      <a:r>
                        <a:rPr kumimoji="1" lang="ja-JP" altLang="en-US" sz="3200" dirty="0"/>
                        <a:t>特徴</a:t>
                      </a: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2400" dirty="0"/>
                        <a:t>委託調査の資源評価で利用．</a:t>
                      </a:r>
                      <a:endParaRPr lang="en-US" altLang="ja-JP"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400" dirty="0"/>
                        <a:t>2010</a:t>
                      </a:r>
                      <a:r>
                        <a:rPr kumimoji="1" lang="ja-JP" altLang="en-US" sz="2400" dirty="0"/>
                        <a:t>年級の資源尾数 ＝</a:t>
                      </a:r>
                      <a:r>
                        <a:rPr kumimoji="1" lang="en-US" altLang="ja-JP" sz="2400" dirty="0"/>
                        <a:t>(2010</a:t>
                      </a:r>
                      <a:r>
                        <a:rPr kumimoji="1" lang="ja-JP" altLang="en-US" sz="2400" dirty="0"/>
                        <a:t>年の</a:t>
                      </a:r>
                      <a:r>
                        <a:rPr kumimoji="1" lang="en-US" altLang="ja-JP" sz="2400" dirty="0"/>
                        <a:t>0</a:t>
                      </a:r>
                      <a:r>
                        <a:rPr kumimoji="1" lang="ja-JP" altLang="en-US" sz="2400" dirty="0"/>
                        <a:t>歳の漁獲尾数＋自然死亡尾数</a:t>
                      </a:r>
                      <a:r>
                        <a:rPr kumimoji="1" lang="en-US" altLang="ja-JP" sz="2400" dirty="0"/>
                        <a:t>) </a:t>
                      </a:r>
                      <a:r>
                        <a:rPr kumimoji="1" lang="ja-JP" altLang="en-US" sz="2400" dirty="0"/>
                        <a:t>＋         </a:t>
                      </a:r>
                      <a:endParaRPr kumimoji="1" lang="en-US" altLang="ja-JP" sz="24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2400" dirty="0"/>
                        <a:t>　　　　</a:t>
                      </a:r>
                      <a:r>
                        <a:rPr kumimoji="1" lang="en-US" altLang="ja-JP" sz="2400" dirty="0"/>
                        <a:t>(2011</a:t>
                      </a:r>
                      <a:r>
                        <a:rPr kumimoji="1" lang="ja-JP" altLang="en-US" sz="2400" dirty="0"/>
                        <a:t>年の</a:t>
                      </a:r>
                      <a:r>
                        <a:rPr kumimoji="1" lang="en-US" altLang="ja-JP" sz="2400" dirty="0"/>
                        <a:t>1</a:t>
                      </a:r>
                      <a:r>
                        <a:rPr kumimoji="1" lang="ja-JP" altLang="en-US" sz="2400" dirty="0"/>
                        <a:t>歳の漁獲尾数＋自然死亡尾数）</a:t>
                      </a:r>
                      <a:r>
                        <a:rPr kumimoji="1" lang="en-US" altLang="ja-JP" sz="2400" dirty="0"/>
                        <a:t>+</a:t>
                      </a:r>
                      <a:r>
                        <a:rPr kumimoji="1" lang="en-US" altLang="ja-JP" sz="2400" baseline="0" dirty="0"/>
                        <a:t> (2012</a:t>
                      </a:r>
                      <a:r>
                        <a:rPr kumimoji="1" lang="ja-JP" altLang="en-US" sz="2400" baseline="0" dirty="0"/>
                        <a:t>年の</a:t>
                      </a:r>
                      <a:r>
                        <a:rPr kumimoji="1" lang="ja-JP" altLang="en-US" sz="2400" baseline="0" dirty="0" err="1"/>
                        <a:t>．．．</a:t>
                      </a:r>
                      <a:r>
                        <a:rPr kumimoji="1" lang="en-US" altLang="ja-JP" sz="2400" baseline="0" dirty="0"/>
                        <a:t>)</a:t>
                      </a:r>
                      <a:endParaRPr kumimoji="1" lang="ja-JP" altLang="en-US" sz="2400" dirty="0"/>
                    </a:p>
                  </a:txBody>
                  <a:tcPr anchor="ctr"/>
                </a:tc>
                <a:extLst>
                  <a:ext uri="{0D108BD9-81ED-4DB2-BD59-A6C34878D82A}">
                    <a16:rowId xmlns:a16="http://schemas.microsoft.com/office/drawing/2014/main" val="4055204200"/>
                  </a:ext>
                </a:extLst>
              </a:tr>
              <a:tr h="570818">
                <a:tc>
                  <a:txBody>
                    <a:bodyPr/>
                    <a:lstStyle/>
                    <a:p>
                      <a:r>
                        <a:rPr kumimoji="1" lang="ja-JP" altLang="en-US" sz="3200" dirty="0"/>
                        <a:t>利点</a:t>
                      </a:r>
                    </a:p>
                  </a:txBody>
                  <a:tcPr anchor="ctr"/>
                </a:tc>
                <a:tc>
                  <a:txBody>
                    <a:bodyPr/>
                    <a:lstStyle/>
                    <a:p>
                      <a:pPr marL="342900" indent="-342900">
                        <a:buFont typeface="Arial" panose="020B0604020202020204" pitchFamily="34" charset="0"/>
                        <a:buChar char="•"/>
                      </a:pPr>
                      <a:r>
                        <a:rPr kumimoji="1" lang="ja-JP" altLang="en-US" sz="2400" dirty="0"/>
                        <a:t>選択率の仮定が（ほとんど）必要ない</a:t>
                      </a:r>
                    </a:p>
                  </a:txBody>
                  <a:tcPr anchor="ctr"/>
                </a:tc>
                <a:extLst>
                  <a:ext uri="{0D108BD9-81ED-4DB2-BD59-A6C34878D82A}">
                    <a16:rowId xmlns:a16="http://schemas.microsoft.com/office/drawing/2014/main" val="1311959437"/>
                  </a:ext>
                </a:extLst>
              </a:tr>
              <a:tr h="786300">
                <a:tc>
                  <a:txBody>
                    <a:bodyPr/>
                    <a:lstStyle/>
                    <a:p>
                      <a:r>
                        <a:rPr kumimoji="1" lang="ja-JP" altLang="en-US" sz="3200" dirty="0"/>
                        <a:t>欠点</a:t>
                      </a:r>
                    </a:p>
                  </a:txBody>
                  <a:tcPr anchor="ctr"/>
                </a:tc>
                <a:tc>
                  <a:txBody>
                    <a:bodyPr/>
                    <a:lstStyle/>
                    <a:p>
                      <a:pPr marL="342900" indent="-342900">
                        <a:buFont typeface="Arial" panose="020B0604020202020204" pitchFamily="34" charset="0"/>
                        <a:buChar char="•"/>
                      </a:pPr>
                      <a:r>
                        <a:rPr kumimoji="1" lang="ja-JP" altLang="en-US" sz="2400" dirty="0"/>
                        <a:t>年齢別漁獲尾数に誤差を仮定しない．誤差が最近年に蓄積し，最近年の不確実性が最も高い．データ要求が高い．</a:t>
                      </a:r>
                    </a:p>
                  </a:txBody>
                  <a:tcPr anchor="ctr"/>
                </a:tc>
                <a:extLst>
                  <a:ext uri="{0D108BD9-81ED-4DB2-BD59-A6C34878D82A}">
                    <a16:rowId xmlns:a16="http://schemas.microsoft.com/office/drawing/2014/main" val="2983688242"/>
                  </a:ext>
                </a:extLst>
              </a:tr>
              <a:tr h="1933263">
                <a:tc>
                  <a:txBody>
                    <a:bodyPr/>
                    <a:lstStyle/>
                    <a:p>
                      <a:r>
                        <a:rPr kumimoji="1" lang="ja-JP" altLang="en-US" sz="3200" dirty="0"/>
                        <a:t>解説</a:t>
                      </a:r>
                    </a:p>
                  </a:txBody>
                  <a:tcPr anchor="ctr"/>
                </a:tc>
                <a:tc>
                  <a:txBody>
                    <a:bodyPr/>
                    <a:lstStyle/>
                    <a:p>
                      <a:pPr marL="342900" indent="-342900">
                        <a:buFont typeface="Arial" panose="020B0604020202020204" pitchFamily="34" charset="0"/>
                        <a:buChar char="•"/>
                      </a:pPr>
                      <a:r>
                        <a:rPr kumimoji="1" lang="ja-JP" altLang="en-US" sz="2400" dirty="0"/>
                        <a:t>水産資源解析マニュアル（６章．資源量推定）</a:t>
                      </a:r>
                      <a:endParaRPr kumimoji="1" lang="en-US" altLang="ja-JP" sz="2400" dirty="0"/>
                    </a:p>
                    <a:p>
                      <a:pPr marL="342900" indent="-342900">
                        <a:buFont typeface="Arial" panose="020B0604020202020204" pitchFamily="34" charset="0"/>
                        <a:buChar char="•"/>
                      </a:pPr>
                      <a:r>
                        <a:rPr kumimoji="1" lang="en-US" altLang="ja-JP" sz="2400" dirty="0"/>
                        <a:t>RVPA (</a:t>
                      </a:r>
                      <a:r>
                        <a:rPr kumimoji="1" lang="ja-JP" altLang="en-US" sz="2400" dirty="0"/>
                        <a:t>市野川・岡村</a:t>
                      </a:r>
                      <a:r>
                        <a:rPr kumimoji="1" lang="en-US" altLang="ja-JP" sz="2400" dirty="0"/>
                        <a:t>. 2014. </a:t>
                      </a:r>
                      <a:r>
                        <a:rPr kumimoji="1" lang="ja-JP" altLang="en-US" sz="2400" dirty="0"/>
                        <a:t>水産海洋研究</a:t>
                      </a:r>
                      <a:r>
                        <a:rPr kumimoji="1" lang="en-US" altLang="ja-JP" sz="2400" dirty="0"/>
                        <a:t>.</a:t>
                      </a:r>
                      <a:r>
                        <a:rPr kumimoji="1" lang="en-US" altLang="ja-JP" sz="2400" baseline="0" dirty="0"/>
                        <a:t> 78. 104-113</a:t>
                      </a:r>
                      <a:r>
                        <a:rPr kumimoji="1" lang="en-US" altLang="ja-JP" sz="2400" dirty="0"/>
                        <a:t>)</a:t>
                      </a:r>
                    </a:p>
                    <a:p>
                      <a:pPr marL="342900" indent="-342900">
                        <a:buFont typeface="Arial" panose="020B0604020202020204" pitchFamily="34" charset="0"/>
                        <a:buChar char="•"/>
                      </a:pPr>
                      <a:r>
                        <a:rPr kumimoji="1" lang="en-US" altLang="ja-JP" sz="2400" dirty="0"/>
                        <a:t>2015</a:t>
                      </a:r>
                      <a:r>
                        <a:rPr kumimoji="1" lang="ja-JP" altLang="en-US" sz="2400" dirty="0"/>
                        <a:t>年資源管理研修</a:t>
                      </a:r>
                      <a:r>
                        <a:rPr kumimoji="1" lang="en-US" altLang="ja-JP" sz="2000" dirty="0">
                          <a:hlinkClick r:id="rId2"/>
                        </a:rPr>
                        <a:t>http://cse.fra.affrc.go.jp/ichimomo/fish/kensyu2015/kensyu2015.html</a:t>
                      </a:r>
                      <a:endParaRPr kumimoji="1" lang="en-US" altLang="ja-JP" sz="2000" dirty="0"/>
                    </a:p>
                    <a:p>
                      <a:pPr marL="342900" indent="-342900">
                        <a:buFont typeface="Arial" panose="020B0604020202020204" pitchFamily="34" charset="0"/>
                        <a:buChar char="•"/>
                      </a:pPr>
                      <a:r>
                        <a:rPr kumimoji="1" lang="ja-JP" altLang="en-US" sz="2400" dirty="0"/>
                        <a:t>年齢別漁獲尾数の推定方法→明日</a:t>
                      </a:r>
                      <a:r>
                        <a:rPr kumimoji="1" lang="en-US" altLang="ja-JP" sz="2400" dirty="0"/>
                        <a:t>5</a:t>
                      </a:r>
                      <a:r>
                        <a:rPr kumimoji="1" lang="ja-JP" altLang="en-US" sz="2400" dirty="0"/>
                        <a:t>コマ目（赤嶺さん）</a:t>
                      </a:r>
                      <a:endParaRPr kumimoji="1" lang="ja-JP" altLang="en-US" sz="2800" dirty="0"/>
                    </a:p>
                  </a:txBody>
                  <a:tcPr anchor="ctr"/>
                </a:tc>
                <a:extLst>
                  <a:ext uri="{0D108BD9-81ED-4DB2-BD59-A6C34878D82A}">
                    <a16:rowId xmlns:a16="http://schemas.microsoft.com/office/drawing/2014/main" val="3307104888"/>
                  </a:ext>
                </a:extLst>
              </a:tr>
            </a:tbl>
          </a:graphicData>
        </a:graphic>
      </p:graphicFrame>
      <p:grpSp>
        <p:nvGrpSpPr>
          <p:cNvPr id="8" name="グループ化 7"/>
          <p:cNvGrpSpPr/>
          <p:nvPr/>
        </p:nvGrpSpPr>
        <p:grpSpPr>
          <a:xfrm>
            <a:off x="378152" y="104514"/>
            <a:ext cx="4348480" cy="2193926"/>
            <a:chOff x="3403600" y="-1066800"/>
            <a:chExt cx="5537200" cy="2651760"/>
          </a:xfrm>
        </p:grpSpPr>
        <p:pic>
          <p:nvPicPr>
            <p:cNvPr id="5" name="図 4"/>
            <p:cNvPicPr>
              <a:picLocks noChangeAspect="1"/>
            </p:cNvPicPr>
            <p:nvPr/>
          </p:nvPicPr>
          <p:blipFill>
            <a:blip r:embed="rId3"/>
            <a:stretch>
              <a:fillRect/>
            </a:stretch>
          </p:blipFill>
          <p:spPr>
            <a:xfrm>
              <a:off x="3500121" y="-1005993"/>
              <a:ext cx="5372980" cy="2590953"/>
            </a:xfrm>
            <a:prstGeom prst="rect">
              <a:avLst/>
            </a:prstGeom>
          </p:spPr>
        </p:pic>
        <p:sp>
          <p:nvSpPr>
            <p:cNvPr id="7" name="四角形: 角を丸くする 6"/>
            <p:cNvSpPr/>
            <p:nvPr/>
          </p:nvSpPr>
          <p:spPr>
            <a:xfrm>
              <a:off x="3403600" y="-1066800"/>
              <a:ext cx="5537200" cy="2103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楕円 8"/>
          <p:cNvSpPr/>
          <p:nvPr/>
        </p:nvSpPr>
        <p:spPr>
          <a:xfrm>
            <a:off x="2704372" y="211637"/>
            <a:ext cx="396240" cy="35356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3490293" y="819213"/>
            <a:ext cx="396240" cy="353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35277" y="388421"/>
            <a:ext cx="396240" cy="353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629664" y="1248560"/>
            <a:ext cx="396240" cy="353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p:cNvCxnSpPr>
            <a:stCxn id="7" idx="3"/>
          </p:cNvCxnSpPr>
          <p:nvPr/>
        </p:nvCxnSpPr>
        <p:spPr>
          <a:xfrm>
            <a:off x="4726632" y="974519"/>
            <a:ext cx="790248" cy="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四角形: 角を丸くする 14"/>
          <p:cNvSpPr/>
          <p:nvPr/>
        </p:nvSpPr>
        <p:spPr>
          <a:xfrm>
            <a:off x="9307642" y="274320"/>
            <a:ext cx="2467799" cy="11767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3200" dirty="0"/>
              <a:t>データ十分</a:t>
            </a:r>
          </a:p>
        </p:txBody>
      </p:sp>
      <p:sp>
        <p:nvSpPr>
          <p:cNvPr id="3" name="スライド番号プレースホルダー 2"/>
          <p:cNvSpPr>
            <a:spLocks noGrp="1"/>
          </p:cNvSpPr>
          <p:nvPr>
            <p:ph type="sldNum" sz="quarter" idx="12"/>
          </p:nvPr>
        </p:nvSpPr>
        <p:spPr/>
        <p:txBody>
          <a:bodyPr/>
          <a:lstStyle/>
          <a:p>
            <a:fld id="{3AB6B1E4-13F1-4B4A-91A6-0250C4EB1C01}" type="slidenum">
              <a:rPr kumimoji="1" lang="ja-JP" altLang="en-US" smtClean="0"/>
              <a:t>7</a:t>
            </a:fld>
            <a:endParaRPr kumimoji="1" lang="ja-JP" altLang="en-US"/>
          </a:p>
        </p:txBody>
      </p:sp>
    </p:spTree>
    <p:extLst>
      <p:ext uri="{BB962C8B-B14F-4D97-AF65-F5344CB8AC3E}">
        <p14:creationId xmlns:p14="http://schemas.microsoft.com/office/powerpoint/2010/main" val="24989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0888" y="365125"/>
            <a:ext cx="10862912" cy="823225"/>
          </a:xfrm>
        </p:spPr>
        <p:txBody>
          <a:bodyPr/>
          <a:lstStyle/>
          <a:p>
            <a:r>
              <a:rPr lang="en-US" altLang="ja-JP" u="sng" dirty="0"/>
              <a:t>VPA: </a:t>
            </a:r>
            <a:r>
              <a:rPr kumimoji="1" lang="ja-JP" altLang="en-US" u="sng" dirty="0"/>
              <a:t>最近の流れ</a:t>
            </a:r>
          </a:p>
        </p:txBody>
      </p:sp>
      <p:sp>
        <p:nvSpPr>
          <p:cNvPr id="3" name="コンテンツ プレースホルダー 2"/>
          <p:cNvSpPr>
            <a:spLocks noGrp="1"/>
          </p:cNvSpPr>
          <p:nvPr>
            <p:ph idx="1"/>
          </p:nvPr>
        </p:nvSpPr>
        <p:spPr>
          <a:xfrm>
            <a:off x="345233" y="1376878"/>
            <a:ext cx="5589897" cy="1393038"/>
          </a:xfrm>
        </p:spPr>
        <p:txBody>
          <a:bodyPr>
            <a:noAutofit/>
          </a:bodyPr>
          <a:lstStyle/>
          <a:p>
            <a:r>
              <a:rPr kumimoji="1" lang="ja-JP" altLang="en-US" dirty="0"/>
              <a:t>資源量と資源量指数のあいだの非線形性の仮定 </a:t>
            </a:r>
            <a:r>
              <a:rPr kumimoji="1" lang="en-US" altLang="ja-JP" dirty="0"/>
              <a:t>(Hashimoto et al. Fish. Sci. </a:t>
            </a:r>
            <a:r>
              <a:rPr kumimoji="1" lang="ja-JP" altLang="en-US" dirty="0"/>
              <a:t>投稿</a:t>
            </a:r>
            <a:r>
              <a:rPr lang="ja-JP" altLang="en-US" dirty="0"/>
              <a:t>中</a:t>
            </a:r>
            <a:r>
              <a:rPr kumimoji="1" lang="en-US" altLang="ja-JP" dirty="0"/>
              <a:t>)</a:t>
            </a:r>
          </a:p>
          <a:p>
            <a:endParaRPr lang="en-US" altLang="ja-JP" dirty="0"/>
          </a:p>
          <a:p>
            <a:endParaRPr lang="en-US" altLang="ja-JP" dirty="0"/>
          </a:p>
        </p:txBody>
      </p:sp>
      <p:grpSp>
        <p:nvGrpSpPr>
          <p:cNvPr id="4" name="グループ化 3"/>
          <p:cNvGrpSpPr/>
          <p:nvPr/>
        </p:nvGrpSpPr>
        <p:grpSpPr>
          <a:xfrm>
            <a:off x="1104215" y="3075122"/>
            <a:ext cx="4122303" cy="3647319"/>
            <a:chOff x="5111492" y="5024438"/>
            <a:chExt cx="3232465" cy="3613666"/>
          </a:xfrm>
        </p:grpSpPr>
        <p:sp>
          <p:nvSpPr>
            <p:cNvPr id="5" name="Oval 1362"/>
            <p:cNvSpPr>
              <a:spLocks noChangeArrowheads="1"/>
            </p:cNvSpPr>
            <p:nvPr/>
          </p:nvSpPr>
          <p:spPr bwMode="auto">
            <a:xfrm>
              <a:off x="5581651" y="6743701"/>
              <a:ext cx="174625" cy="176213"/>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 name="Oval 1363"/>
            <p:cNvSpPr>
              <a:spLocks noChangeArrowheads="1"/>
            </p:cNvSpPr>
            <p:nvPr/>
          </p:nvSpPr>
          <p:spPr bwMode="auto">
            <a:xfrm>
              <a:off x="6115051" y="6122988"/>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7" name="Oval 1364"/>
            <p:cNvSpPr>
              <a:spLocks noChangeArrowheads="1"/>
            </p:cNvSpPr>
            <p:nvPr/>
          </p:nvSpPr>
          <p:spPr bwMode="auto">
            <a:xfrm>
              <a:off x="5765801" y="6424613"/>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8" name="Oval 1365"/>
            <p:cNvSpPr>
              <a:spLocks noChangeArrowheads="1"/>
            </p:cNvSpPr>
            <p:nvPr/>
          </p:nvSpPr>
          <p:spPr bwMode="auto">
            <a:xfrm>
              <a:off x="8086726" y="5064126"/>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9" name="Oval 1366"/>
            <p:cNvSpPr>
              <a:spLocks noChangeArrowheads="1"/>
            </p:cNvSpPr>
            <p:nvPr/>
          </p:nvSpPr>
          <p:spPr bwMode="auto">
            <a:xfrm>
              <a:off x="5843588" y="6384926"/>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0" name="Oval 1367"/>
            <p:cNvSpPr>
              <a:spLocks noChangeArrowheads="1"/>
            </p:cNvSpPr>
            <p:nvPr/>
          </p:nvSpPr>
          <p:spPr bwMode="auto">
            <a:xfrm>
              <a:off x="5678488" y="6908801"/>
              <a:ext cx="174625" cy="176213"/>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1" name="Oval 1368"/>
            <p:cNvSpPr>
              <a:spLocks noChangeArrowheads="1"/>
            </p:cNvSpPr>
            <p:nvPr/>
          </p:nvSpPr>
          <p:spPr bwMode="auto">
            <a:xfrm>
              <a:off x="6503988" y="5840413"/>
              <a:ext cx="174625" cy="176213"/>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2" name="Oval 1369"/>
            <p:cNvSpPr>
              <a:spLocks noChangeArrowheads="1"/>
            </p:cNvSpPr>
            <p:nvPr/>
          </p:nvSpPr>
          <p:spPr bwMode="auto">
            <a:xfrm>
              <a:off x="5784851" y="6656388"/>
              <a:ext cx="174625" cy="176213"/>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3" name="Oval 1370"/>
            <p:cNvSpPr>
              <a:spLocks noChangeArrowheads="1"/>
            </p:cNvSpPr>
            <p:nvPr/>
          </p:nvSpPr>
          <p:spPr bwMode="auto">
            <a:xfrm>
              <a:off x="6853238" y="5316538"/>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4" name="Oval 1371"/>
            <p:cNvSpPr>
              <a:spLocks noChangeArrowheads="1"/>
            </p:cNvSpPr>
            <p:nvPr/>
          </p:nvSpPr>
          <p:spPr bwMode="auto">
            <a:xfrm>
              <a:off x="6426201" y="5811838"/>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5" name="Oval 1372"/>
            <p:cNvSpPr>
              <a:spLocks noChangeArrowheads="1"/>
            </p:cNvSpPr>
            <p:nvPr/>
          </p:nvSpPr>
          <p:spPr bwMode="auto">
            <a:xfrm>
              <a:off x="5843588" y="6356351"/>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6" name="Oval 1373"/>
            <p:cNvSpPr>
              <a:spLocks noChangeArrowheads="1"/>
            </p:cNvSpPr>
            <p:nvPr/>
          </p:nvSpPr>
          <p:spPr bwMode="auto">
            <a:xfrm>
              <a:off x="6532563" y="5695951"/>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7" name="Oval 1374"/>
            <p:cNvSpPr>
              <a:spLocks noChangeArrowheads="1"/>
            </p:cNvSpPr>
            <p:nvPr/>
          </p:nvSpPr>
          <p:spPr bwMode="auto">
            <a:xfrm>
              <a:off x="6096001" y="5957888"/>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8" name="Oval 1375"/>
            <p:cNvSpPr>
              <a:spLocks noChangeArrowheads="1"/>
            </p:cNvSpPr>
            <p:nvPr/>
          </p:nvSpPr>
          <p:spPr bwMode="auto">
            <a:xfrm>
              <a:off x="6289676" y="5549901"/>
              <a:ext cx="174625" cy="174625"/>
            </a:xfrm>
            <a:prstGeom prst="ellipse">
              <a:avLst/>
            </a:pr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19" name="Line 1376"/>
            <p:cNvSpPr>
              <a:spLocks noChangeShapeType="1"/>
            </p:cNvSpPr>
            <p:nvPr/>
          </p:nvSpPr>
          <p:spPr bwMode="auto">
            <a:xfrm>
              <a:off x="5484813" y="8356601"/>
              <a:ext cx="268922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20" name="Line 1377"/>
            <p:cNvSpPr>
              <a:spLocks noChangeShapeType="1"/>
            </p:cNvSpPr>
            <p:nvPr/>
          </p:nvSpPr>
          <p:spPr bwMode="auto">
            <a:xfrm>
              <a:off x="5484813"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21" name="Line 1378"/>
            <p:cNvSpPr>
              <a:spLocks noChangeShapeType="1"/>
            </p:cNvSpPr>
            <p:nvPr/>
          </p:nvSpPr>
          <p:spPr bwMode="auto">
            <a:xfrm>
              <a:off x="6154738"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22" name="Line 1379"/>
            <p:cNvSpPr>
              <a:spLocks noChangeShapeType="1"/>
            </p:cNvSpPr>
            <p:nvPr/>
          </p:nvSpPr>
          <p:spPr bwMode="auto">
            <a:xfrm>
              <a:off x="6824663"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23" name="Line 1380"/>
            <p:cNvSpPr>
              <a:spLocks noChangeShapeType="1"/>
            </p:cNvSpPr>
            <p:nvPr/>
          </p:nvSpPr>
          <p:spPr bwMode="auto">
            <a:xfrm>
              <a:off x="7504113"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24" name="Line 1381"/>
            <p:cNvSpPr>
              <a:spLocks noChangeShapeType="1"/>
            </p:cNvSpPr>
            <p:nvPr/>
          </p:nvSpPr>
          <p:spPr bwMode="auto">
            <a:xfrm>
              <a:off x="8174038"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25" name="Rectangle 1382"/>
            <p:cNvSpPr>
              <a:spLocks noChangeArrowheads="1"/>
            </p:cNvSpPr>
            <p:nvPr/>
          </p:nvSpPr>
          <p:spPr bwMode="auto">
            <a:xfrm>
              <a:off x="5442333" y="8453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26" name="Rectangle 1383"/>
            <p:cNvSpPr>
              <a:spLocks noChangeArrowheads="1"/>
            </p:cNvSpPr>
            <p:nvPr/>
          </p:nvSpPr>
          <p:spPr bwMode="auto">
            <a:xfrm>
              <a:off x="5984820" y="84534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1000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27" name="Rectangle 1384"/>
            <p:cNvSpPr>
              <a:spLocks noChangeArrowheads="1"/>
            </p:cNvSpPr>
            <p:nvPr/>
          </p:nvSpPr>
          <p:spPr bwMode="auto">
            <a:xfrm>
              <a:off x="6654745" y="84534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2000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28" name="Rectangle 1385"/>
            <p:cNvSpPr>
              <a:spLocks noChangeArrowheads="1"/>
            </p:cNvSpPr>
            <p:nvPr/>
          </p:nvSpPr>
          <p:spPr bwMode="auto">
            <a:xfrm>
              <a:off x="7334195" y="84534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3000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29" name="Rectangle 1386"/>
            <p:cNvSpPr>
              <a:spLocks noChangeArrowheads="1"/>
            </p:cNvSpPr>
            <p:nvPr/>
          </p:nvSpPr>
          <p:spPr bwMode="auto">
            <a:xfrm>
              <a:off x="8004120" y="84534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4000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30" name="Line 1387"/>
            <p:cNvSpPr>
              <a:spLocks noChangeShapeType="1"/>
            </p:cNvSpPr>
            <p:nvPr/>
          </p:nvSpPr>
          <p:spPr bwMode="auto">
            <a:xfrm flipV="1">
              <a:off x="5376863" y="5092701"/>
              <a:ext cx="0" cy="313848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31" name="Line 1388"/>
            <p:cNvSpPr>
              <a:spLocks noChangeShapeType="1"/>
            </p:cNvSpPr>
            <p:nvPr/>
          </p:nvSpPr>
          <p:spPr bwMode="auto">
            <a:xfrm flipH="1">
              <a:off x="5310188" y="8231188"/>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32" name="Line 1389"/>
            <p:cNvSpPr>
              <a:spLocks noChangeShapeType="1"/>
            </p:cNvSpPr>
            <p:nvPr/>
          </p:nvSpPr>
          <p:spPr bwMode="auto">
            <a:xfrm flipH="1">
              <a:off x="5310188" y="7783513"/>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33" name="Line 1390"/>
            <p:cNvSpPr>
              <a:spLocks noChangeShapeType="1"/>
            </p:cNvSpPr>
            <p:nvPr/>
          </p:nvSpPr>
          <p:spPr bwMode="auto">
            <a:xfrm flipH="1">
              <a:off x="5310188" y="7337426"/>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34" name="Line 1391"/>
            <p:cNvSpPr>
              <a:spLocks noChangeShapeType="1"/>
            </p:cNvSpPr>
            <p:nvPr/>
          </p:nvSpPr>
          <p:spPr bwMode="auto">
            <a:xfrm flipH="1">
              <a:off x="5310188" y="6889751"/>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35" name="Line 1392"/>
            <p:cNvSpPr>
              <a:spLocks noChangeShapeType="1"/>
            </p:cNvSpPr>
            <p:nvPr/>
          </p:nvSpPr>
          <p:spPr bwMode="auto">
            <a:xfrm flipH="1">
              <a:off x="5310188" y="6434138"/>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36" name="Line 1393"/>
            <p:cNvSpPr>
              <a:spLocks noChangeShapeType="1"/>
            </p:cNvSpPr>
            <p:nvPr/>
          </p:nvSpPr>
          <p:spPr bwMode="auto">
            <a:xfrm flipH="1">
              <a:off x="5310188" y="5986463"/>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37" name="Line 1394"/>
            <p:cNvSpPr>
              <a:spLocks noChangeShapeType="1"/>
            </p:cNvSpPr>
            <p:nvPr/>
          </p:nvSpPr>
          <p:spPr bwMode="auto">
            <a:xfrm flipH="1">
              <a:off x="5310188" y="5540376"/>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38" name="Line 1395"/>
            <p:cNvSpPr>
              <a:spLocks noChangeShapeType="1"/>
            </p:cNvSpPr>
            <p:nvPr/>
          </p:nvSpPr>
          <p:spPr bwMode="auto">
            <a:xfrm flipH="1">
              <a:off x="5310188" y="5092701"/>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39" name="Rectangle 1396"/>
            <p:cNvSpPr>
              <a:spLocks noChangeArrowheads="1"/>
            </p:cNvSpPr>
            <p:nvPr/>
          </p:nvSpPr>
          <p:spPr bwMode="auto">
            <a:xfrm rot="16200000">
              <a:off x="5161345" y="8136474"/>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0" name="Rectangle 1397"/>
            <p:cNvSpPr>
              <a:spLocks noChangeArrowheads="1"/>
            </p:cNvSpPr>
            <p:nvPr/>
          </p:nvSpPr>
          <p:spPr bwMode="auto">
            <a:xfrm rot="16200000">
              <a:off x="5161345" y="7688799"/>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1</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1" name="Rectangle 1398"/>
            <p:cNvSpPr>
              <a:spLocks noChangeArrowheads="1"/>
            </p:cNvSpPr>
            <p:nvPr/>
          </p:nvSpPr>
          <p:spPr bwMode="auto">
            <a:xfrm rot="16200000">
              <a:off x="5161345" y="7244299"/>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2" name="Rectangle 1399"/>
            <p:cNvSpPr>
              <a:spLocks noChangeArrowheads="1"/>
            </p:cNvSpPr>
            <p:nvPr/>
          </p:nvSpPr>
          <p:spPr bwMode="auto">
            <a:xfrm rot="16200000">
              <a:off x="5161345" y="6796624"/>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3</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3" name="Rectangle 1400"/>
            <p:cNvSpPr>
              <a:spLocks noChangeArrowheads="1"/>
            </p:cNvSpPr>
            <p:nvPr/>
          </p:nvSpPr>
          <p:spPr bwMode="auto">
            <a:xfrm rot="16200000">
              <a:off x="5161345" y="6341011"/>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4" name="Rectangle 1401"/>
            <p:cNvSpPr>
              <a:spLocks noChangeArrowheads="1"/>
            </p:cNvSpPr>
            <p:nvPr/>
          </p:nvSpPr>
          <p:spPr bwMode="auto">
            <a:xfrm rot="16200000">
              <a:off x="5161345" y="5893336"/>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5</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5" name="Rectangle 1402"/>
            <p:cNvSpPr>
              <a:spLocks noChangeArrowheads="1"/>
            </p:cNvSpPr>
            <p:nvPr/>
          </p:nvSpPr>
          <p:spPr bwMode="auto">
            <a:xfrm rot="16200000">
              <a:off x="5161345" y="5445661"/>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6" name="Rectangle 1403"/>
            <p:cNvSpPr>
              <a:spLocks noChangeArrowheads="1"/>
            </p:cNvSpPr>
            <p:nvPr/>
          </p:nvSpPr>
          <p:spPr bwMode="auto">
            <a:xfrm rot="16200000">
              <a:off x="5161345" y="4997986"/>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7</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47" name="Rectangle 1404"/>
            <p:cNvSpPr>
              <a:spLocks noChangeArrowheads="1"/>
            </p:cNvSpPr>
            <p:nvPr/>
          </p:nvSpPr>
          <p:spPr bwMode="auto">
            <a:xfrm>
              <a:off x="5376863" y="5024438"/>
              <a:ext cx="2903538" cy="3332163"/>
            </a:xfrm>
            <a:prstGeom prst="rect">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48" name="Freeform 1408"/>
            <p:cNvSpPr>
              <a:spLocks/>
            </p:cNvSpPr>
            <p:nvPr/>
          </p:nvSpPr>
          <p:spPr bwMode="auto">
            <a:xfrm>
              <a:off x="5484813" y="5151438"/>
              <a:ext cx="2165350" cy="3079750"/>
            </a:xfrm>
            <a:custGeom>
              <a:avLst/>
              <a:gdLst>
                <a:gd name="T0" fmla="*/ 2 w 223"/>
                <a:gd name="T1" fmla="*/ 257 h 317"/>
                <a:gd name="T2" fmla="*/ 6 w 223"/>
                <a:gd name="T3" fmla="*/ 227 h 317"/>
                <a:gd name="T4" fmla="*/ 11 w 223"/>
                <a:gd name="T5" fmla="*/ 209 h 317"/>
                <a:gd name="T6" fmla="*/ 15 w 223"/>
                <a:gd name="T7" fmla="*/ 195 h 317"/>
                <a:gd name="T8" fmla="*/ 20 w 223"/>
                <a:gd name="T9" fmla="*/ 184 h 317"/>
                <a:gd name="T10" fmla="*/ 24 w 223"/>
                <a:gd name="T11" fmla="*/ 174 h 317"/>
                <a:gd name="T12" fmla="*/ 29 w 223"/>
                <a:gd name="T13" fmla="*/ 165 h 317"/>
                <a:gd name="T14" fmla="*/ 33 w 223"/>
                <a:gd name="T15" fmla="*/ 157 h 317"/>
                <a:gd name="T16" fmla="*/ 38 w 223"/>
                <a:gd name="T17" fmla="*/ 150 h 317"/>
                <a:gd name="T18" fmla="*/ 42 w 223"/>
                <a:gd name="T19" fmla="*/ 143 h 317"/>
                <a:gd name="T20" fmla="*/ 47 w 223"/>
                <a:gd name="T21" fmla="*/ 136 h 317"/>
                <a:gd name="T22" fmla="*/ 51 w 223"/>
                <a:gd name="T23" fmla="*/ 130 h 317"/>
                <a:gd name="T24" fmla="*/ 56 w 223"/>
                <a:gd name="T25" fmla="*/ 125 h 317"/>
                <a:gd name="T26" fmla="*/ 60 w 223"/>
                <a:gd name="T27" fmla="*/ 119 h 317"/>
                <a:gd name="T28" fmla="*/ 65 w 223"/>
                <a:gd name="T29" fmla="*/ 114 h 317"/>
                <a:gd name="T30" fmla="*/ 69 w 223"/>
                <a:gd name="T31" fmla="*/ 109 h 317"/>
                <a:gd name="T32" fmla="*/ 73 w 223"/>
                <a:gd name="T33" fmla="*/ 104 h 317"/>
                <a:gd name="T34" fmla="*/ 78 w 223"/>
                <a:gd name="T35" fmla="*/ 100 h 317"/>
                <a:gd name="T36" fmla="*/ 82 w 223"/>
                <a:gd name="T37" fmla="*/ 95 h 317"/>
                <a:gd name="T38" fmla="*/ 87 w 223"/>
                <a:gd name="T39" fmla="*/ 91 h 317"/>
                <a:gd name="T40" fmla="*/ 91 w 223"/>
                <a:gd name="T41" fmla="*/ 87 h 317"/>
                <a:gd name="T42" fmla="*/ 96 w 223"/>
                <a:gd name="T43" fmla="*/ 83 h 317"/>
                <a:gd name="T44" fmla="*/ 100 w 223"/>
                <a:gd name="T45" fmla="*/ 79 h 317"/>
                <a:gd name="T46" fmla="*/ 105 w 223"/>
                <a:gd name="T47" fmla="*/ 76 h 317"/>
                <a:gd name="T48" fmla="*/ 109 w 223"/>
                <a:gd name="T49" fmla="*/ 72 h 317"/>
                <a:gd name="T50" fmla="*/ 114 w 223"/>
                <a:gd name="T51" fmla="*/ 68 h 317"/>
                <a:gd name="T52" fmla="*/ 118 w 223"/>
                <a:gd name="T53" fmla="*/ 65 h 317"/>
                <a:gd name="T54" fmla="*/ 123 w 223"/>
                <a:gd name="T55" fmla="*/ 61 h 317"/>
                <a:gd name="T56" fmla="*/ 127 w 223"/>
                <a:gd name="T57" fmla="*/ 58 h 317"/>
                <a:gd name="T58" fmla="*/ 132 w 223"/>
                <a:gd name="T59" fmla="*/ 55 h 317"/>
                <a:gd name="T60" fmla="*/ 136 w 223"/>
                <a:gd name="T61" fmla="*/ 52 h 317"/>
                <a:gd name="T62" fmla="*/ 140 w 223"/>
                <a:gd name="T63" fmla="*/ 49 h 317"/>
                <a:gd name="T64" fmla="*/ 145 w 223"/>
                <a:gd name="T65" fmla="*/ 46 h 317"/>
                <a:gd name="T66" fmla="*/ 149 w 223"/>
                <a:gd name="T67" fmla="*/ 43 h 317"/>
                <a:gd name="T68" fmla="*/ 154 w 223"/>
                <a:gd name="T69" fmla="*/ 40 h 317"/>
                <a:gd name="T70" fmla="*/ 158 w 223"/>
                <a:gd name="T71" fmla="*/ 37 h 317"/>
                <a:gd name="T72" fmla="*/ 163 w 223"/>
                <a:gd name="T73" fmla="*/ 34 h 317"/>
                <a:gd name="T74" fmla="*/ 167 w 223"/>
                <a:gd name="T75" fmla="*/ 31 h 317"/>
                <a:gd name="T76" fmla="*/ 172 w 223"/>
                <a:gd name="T77" fmla="*/ 29 h 317"/>
                <a:gd name="T78" fmla="*/ 176 w 223"/>
                <a:gd name="T79" fmla="*/ 26 h 317"/>
                <a:gd name="T80" fmla="*/ 181 w 223"/>
                <a:gd name="T81" fmla="*/ 23 h 317"/>
                <a:gd name="T82" fmla="*/ 185 w 223"/>
                <a:gd name="T83" fmla="*/ 21 h 317"/>
                <a:gd name="T84" fmla="*/ 190 w 223"/>
                <a:gd name="T85" fmla="*/ 18 h 317"/>
                <a:gd name="T86" fmla="*/ 194 w 223"/>
                <a:gd name="T87" fmla="*/ 16 h 317"/>
                <a:gd name="T88" fmla="*/ 199 w 223"/>
                <a:gd name="T89" fmla="*/ 13 h 317"/>
                <a:gd name="T90" fmla="*/ 203 w 223"/>
                <a:gd name="T91" fmla="*/ 11 h 317"/>
                <a:gd name="T92" fmla="*/ 208 w 223"/>
                <a:gd name="T93" fmla="*/ 8 h 317"/>
                <a:gd name="T94" fmla="*/ 212 w 223"/>
                <a:gd name="T95" fmla="*/ 6 h 317"/>
                <a:gd name="T96" fmla="*/ 216 w 223"/>
                <a:gd name="T97" fmla="*/ 3 h 317"/>
                <a:gd name="T98" fmla="*/ 221 w 223"/>
                <a:gd name="T99" fmla="*/ 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 h="317">
                  <a:moveTo>
                    <a:pt x="0" y="317"/>
                  </a:moveTo>
                  <a:lnTo>
                    <a:pt x="2" y="257"/>
                  </a:lnTo>
                  <a:lnTo>
                    <a:pt x="4" y="240"/>
                  </a:lnTo>
                  <a:lnTo>
                    <a:pt x="6" y="227"/>
                  </a:lnTo>
                  <a:lnTo>
                    <a:pt x="9" y="218"/>
                  </a:lnTo>
                  <a:lnTo>
                    <a:pt x="11" y="209"/>
                  </a:lnTo>
                  <a:lnTo>
                    <a:pt x="13" y="202"/>
                  </a:lnTo>
                  <a:lnTo>
                    <a:pt x="15" y="195"/>
                  </a:lnTo>
                  <a:lnTo>
                    <a:pt x="18" y="189"/>
                  </a:lnTo>
                  <a:lnTo>
                    <a:pt x="20" y="184"/>
                  </a:lnTo>
                  <a:lnTo>
                    <a:pt x="22" y="179"/>
                  </a:lnTo>
                  <a:lnTo>
                    <a:pt x="24" y="174"/>
                  </a:lnTo>
                  <a:lnTo>
                    <a:pt x="27" y="169"/>
                  </a:lnTo>
                  <a:lnTo>
                    <a:pt x="29" y="165"/>
                  </a:lnTo>
                  <a:lnTo>
                    <a:pt x="31" y="161"/>
                  </a:lnTo>
                  <a:lnTo>
                    <a:pt x="33" y="157"/>
                  </a:lnTo>
                  <a:lnTo>
                    <a:pt x="36" y="153"/>
                  </a:lnTo>
                  <a:lnTo>
                    <a:pt x="38" y="150"/>
                  </a:lnTo>
                  <a:lnTo>
                    <a:pt x="40" y="146"/>
                  </a:lnTo>
                  <a:lnTo>
                    <a:pt x="42" y="143"/>
                  </a:lnTo>
                  <a:lnTo>
                    <a:pt x="44" y="140"/>
                  </a:lnTo>
                  <a:lnTo>
                    <a:pt x="47" y="136"/>
                  </a:lnTo>
                  <a:lnTo>
                    <a:pt x="49" y="133"/>
                  </a:lnTo>
                  <a:lnTo>
                    <a:pt x="51" y="130"/>
                  </a:lnTo>
                  <a:lnTo>
                    <a:pt x="53" y="127"/>
                  </a:lnTo>
                  <a:lnTo>
                    <a:pt x="56" y="125"/>
                  </a:lnTo>
                  <a:lnTo>
                    <a:pt x="58" y="122"/>
                  </a:lnTo>
                  <a:lnTo>
                    <a:pt x="60" y="119"/>
                  </a:lnTo>
                  <a:lnTo>
                    <a:pt x="62" y="117"/>
                  </a:lnTo>
                  <a:lnTo>
                    <a:pt x="65" y="114"/>
                  </a:lnTo>
                  <a:lnTo>
                    <a:pt x="67" y="112"/>
                  </a:lnTo>
                  <a:lnTo>
                    <a:pt x="69" y="109"/>
                  </a:lnTo>
                  <a:lnTo>
                    <a:pt x="71" y="107"/>
                  </a:lnTo>
                  <a:lnTo>
                    <a:pt x="73" y="104"/>
                  </a:lnTo>
                  <a:lnTo>
                    <a:pt x="76" y="102"/>
                  </a:lnTo>
                  <a:lnTo>
                    <a:pt x="78" y="100"/>
                  </a:lnTo>
                  <a:lnTo>
                    <a:pt x="80" y="98"/>
                  </a:lnTo>
                  <a:lnTo>
                    <a:pt x="82" y="95"/>
                  </a:lnTo>
                  <a:lnTo>
                    <a:pt x="85" y="93"/>
                  </a:lnTo>
                  <a:lnTo>
                    <a:pt x="87" y="91"/>
                  </a:lnTo>
                  <a:lnTo>
                    <a:pt x="89" y="89"/>
                  </a:lnTo>
                  <a:lnTo>
                    <a:pt x="91" y="87"/>
                  </a:lnTo>
                  <a:lnTo>
                    <a:pt x="94" y="85"/>
                  </a:lnTo>
                  <a:lnTo>
                    <a:pt x="96" y="83"/>
                  </a:lnTo>
                  <a:lnTo>
                    <a:pt x="98" y="81"/>
                  </a:lnTo>
                  <a:lnTo>
                    <a:pt x="100" y="79"/>
                  </a:lnTo>
                  <a:lnTo>
                    <a:pt x="103" y="77"/>
                  </a:lnTo>
                  <a:lnTo>
                    <a:pt x="105" y="76"/>
                  </a:lnTo>
                  <a:lnTo>
                    <a:pt x="107" y="74"/>
                  </a:lnTo>
                  <a:lnTo>
                    <a:pt x="109" y="72"/>
                  </a:lnTo>
                  <a:lnTo>
                    <a:pt x="111" y="70"/>
                  </a:lnTo>
                  <a:lnTo>
                    <a:pt x="114" y="68"/>
                  </a:lnTo>
                  <a:lnTo>
                    <a:pt x="116" y="67"/>
                  </a:lnTo>
                  <a:lnTo>
                    <a:pt x="118" y="65"/>
                  </a:lnTo>
                  <a:lnTo>
                    <a:pt x="120" y="63"/>
                  </a:lnTo>
                  <a:lnTo>
                    <a:pt x="123" y="61"/>
                  </a:lnTo>
                  <a:lnTo>
                    <a:pt x="125" y="60"/>
                  </a:lnTo>
                  <a:lnTo>
                    <a:pt x="127" y="58"/>
                  </a:lnTo>
                  <a:lnTo>
                    <a:pt x="129" y="57"/>
                  </a:lnTo>
                  <a:lnTo>
                    <a:pt x="132" y="55"/>
                  </a:lnTo>
                  <a:lnTo>
                    <a:pt x="134" y="53"/>
                  </a:lnTo>
                  <a:lnTo>
                    <a:pt x="136" y="52"/>
                  </a:lnTo>
                  <a:lnTo>
                    <a:pt x="138" y="50"/>
                  </a:lnTo>
                  <a:lnTo>
                    <a:pt x="140" y="49"/>
                  </a:lnTo>
                  <a:lnTo>
                    <a:pt x="143" y="47"/>
                  </a:lnTo>
                  <a:lnTo>
                    <a:pt x="145" y="46"/>
                  </a:lnTo>
                  <a:lnTo>
                    <a:pt x="147" y="44"/>
                  </a:lnTo>
                  <a:lnTo>
                    <a:pt x="149" y="43"/>
                  </a:lnTo>
                  <a:lnTo>
                    <a:pt x="152" y="41"/>
                  </a:lnTo>
                  <a:lnTo>
                    <a:pt x="154" y="40"/>
                  </a:lnTo>
                  <a:lnTo>
                    <a:pt x="156" y="38"/>
                  </a:lnTo>
                  <a:lnTo>
                    <a:pt x="158" y="37"/>
                  </a:lnTo>
                  <a:lnTo>
                    <a:pt x="161" y="35"/>
                  </a:lnTo>
                  <a:lnTo>
                    <a:pt x="163" y="34"/>
                  </a:lnTo>
                  <a:lnTo>
                    <a:pt x="165" y="33"/>
                  </a:lnTo>
                  <a:lnTo>
                    <a:pt x="167" y="31"/>
                  </a:lnTo>
                  <a:lnTo>
                    <a:pt x="170" y="30"/>
                  </a:lnTo>
                  <a:lnTo>
                    <a:pt x="172" y="29"/>
                  </a:lnTo>
                  <a:lnTo>
                    <a:pt x="174" y="27"/>
                  </a:lnTo>
                  <a:lnTo>
                    <a:pt x="176" y="26"/>
                  </a:lnTo>
                  <a:lnTo>
                    <a:pt x="178" y="25"/>
                  </a:lnTo>
                  <a:lnTo>
                    <a:pt x="181" y="23"/>
                  </a:lnTo>
                  <a:lnTo>
                    <a:pt x="183" y="22"/>
                  </a:lnTo>
                  <a:lnTo>
                    <a:pt x="185" y="21"/>
                  </a:lnTo>
                  <a:lnTo>
                    <a:pt x="187" y="19"/>
                  </a:lnTo>
                  <a:lnTo>
                    <a:pt x="190" y="18"/>
                  </a:lnTo>
                  <a:lnTo>
                    <a:pt x="192" y="17"/>
                  </a:lnTo>
                  <a:lnTo>
                    <a:pt x="194" y="16"/>
                  </a:lnTo>
                  <a:lnTo>
                    <a:pt x="196" y="14"/>
                  </a:lnTo>
                  <a:lnTo>
                    <a:pt x="199" y="13"/>
                  </a:lnTo>
                  <a:lnTo>
                    <a:pt x="201" y="12"/>
                  </a:lnTo>
                  <a:lnTo>
                    <a:pt x="203" y="11"/>
                  </a:lnTo>
                  <a:lnTo>
                    <a:pt x="205" y="9"/>
                  </a:lnTo>
                  <a:lnTo>
                    <a:pt x="208" y="8"/>
                  </a:lnTo>
                  <a:lnTo>
                    <a:pt x="210" y="7"/>
                  </a:lnTo>
                  <a:lnTo>
                    <a:pt x="212" y="6"/>
                  </a:lnTo>
                  <a:lnTo>
                    <a:pt x="214" y="5"/>
                  </a:lnTo>
                  <a:lnTo>
                    <a:pt x="216" y="3"/>
                  </a:lnTo>
                  <a:lnTo>
                    <a:pt x="219" y="2"/>
                  </a:lnTo>
                  <a:lnTo>
                    <a:pt x="221" y="1"/>
                  </a:lnTo>
                  <a:lnTo>
                    <a:pt x="223" y="0"/>
                  </a:lnTo>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49" name="Line 1409"/>
            <p:cNvSpPr>
              <a:spLocks noChangeShapeType="1"/>
            </p:cNvSpPr>
            <p:nvPr/>
          </p:nvSpPr>
          <p:spPr bwMode="auto">
            <a:xfrm>
              <a:off x="5484813" y="8356601"/>
              <a:ext cx="268922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50" name="Line 1410"/>
            <p:cNvSpPr>
              <a:spLocks noChangeShapeType="1"/>
            </p:cNvSpPr>
            <p:nvPr/>
          </p:nvSpPr>
          <p:spPr bwMode="auto">
            <a:xfrm>
              <a:off x="5484813"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51" name="Line 1411"/>
            <p:cNvSpPr>
              <a:spLocks noChangeShapeType="1"/>
            </p:cNvSpPr>
            <p:nvPr/>
          </p:nvSpPr>
          <p:spPr bwMode="auto">
            <a:xfrm>
              <a:off x="6154738"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52" name="Line 1413"/>
            <p:cNvSpPr>
              <a:spLocks noChangeShapeType="1"/>
            </p:cNvSpPr>
            <p:nvPr/>
          </p:nvSpPr>
          <p:spPr bwMode="auto">
            <a:xfrm>
              <a:off x="6824663"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53" name="Line 1414"/>
            <p:cNvSpPr>
              <a:spLocks noChangeShapeType="1"/>
            </p:cNvSpPr>
            <p:nvPr/>
          </p:nvSpPr>
          <p:spPr bwMode="auto">
            <a:xfrm>
              <a:off x="7504113"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54" name="Line 1415"/>
            <p:cNvSpPr>
              <a:spLocks noChangeShapeType="1"/>
            </p:cNvSpPr>
            <p:nvPr/>
          </p:nvSpPr>
          <p:spPr bwMode="auto">
            <a:xfrm>
              <a:off x="8174038" y="8356601"/>
              <a:ext cx="0" cy="5873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55" name="Rectangle 1416"/>
            <p:cNvSpPr>
              <a:spLocks noChangeArrowheads="1"/>
            </p:cNvSpPr>
            <p:nvPr/>
          </p:nvSpPr>
          <p:spPr bwMode="auto">
            <a:xfrm>
              <a:off x="5442332" y="8453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6" name="Rectangle 1417"/>
            <p:cNvSpPr>
              <a:spLocks noChangeArrowheads="1"/>
            </p:cNvSpPr>
            <p:nvPr/>
          </p:nvSpPr>
          <p:spPr bwMode="auto">
            <a:xfrm>
              <a:off x="5984819" y="84534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1000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7" name="Rectangle 1418"/>
            <p:cNvSpPr>
              <a:spLocks noChangeArrowheads="1"/>
            </p:cNvSpPr>
            <p:nvPr/>
          </p:nvSpPr>
          <p:spPr bwMode="auto">
            <a:xfrm>
              <a:off x="6654744" y="84534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2000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58" name="Rectangle 1419"/>
            <p:cNvSpPr>
              <a:spLocks noChangeArrowheads="1"/>
            </p:cNvSpPr>
            <p:nvPr/>
          </p:nvSpPr>
          <p:spPr bwMode="auto">
            <a:xfrm>
              <a:off x="7334194" y="84534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rgbClr val="000000"/>
                  </a:solidFill>
                  <a:effectLst/>
                  <a:latin typeface="Arial" panose="020B0604020202020204" pitchFamily="34" charset="0"/>
                </a:rPr>
                <a:t>3000</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59" name="Rectangle 1420"/>
            <p:cNvSpPr>
              <a:spLocks noChangeArrowheads="1"/>
            </p:cNvSpPr>
            <p:nvPr/>
          </p:nvSpPr>
          <p:spPr bwMode="auto">
            <a:xfrm>
              <a:off x="8004119" y="8453438"/>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4000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60" name="Line 1421"/>
            <p:cNvSpPr>
              <a:spLocks noChangeShapeType="1"/>
            </p:cNvSpPr>
            <p:nvPr/>
          </p:nvSpPr>
          <p:spPr bwMode="auto">
            <a:xfrm flipV="1">
              <a:off x="5376863" y="5092701"/>
              <a:ext cx="0" cy="3138488"/>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1" name="Line 1422"/>
            <p:cNvSpPr>
              <a:spLocks noChangeShapeType="1"/>
            </p:cNvSpPr>
            <p:nvPr/>
          </p:nvSpPr>
          <p:spPr bwMode="auto">
            <a:xfrm flipH="1">
              <a:off x="5310188" y="8231188"/>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2" name="Line 1423"/>
            <p:cNvSpPr>
              <a:spLocks noChangeShapeType="1"/>
            </p:cNvSpPr>
            <p:nvPr/>
          </p:nvSpPr>
          <p:spPr bwMode="auto">
            <a:xfrm flipH="1">
              <a:off x="5310188" y="7783513"/>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3" name="Line 1424"/>
            <p:cNvSpPr>
              <a:spLocks noChangeShapeType="1"/>
            </p:cNvSpPr>
            <p:nvPr/>
          </p:nvSpPr>
          <p:spPr bwMode="auto">
            <a:xfrm flipH="1">
              <a:off x="5310188" y="7337426"/>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4" name="Line 1425"/>
            <p:cNvSpPr>
              <a:spLocks noChangeShapeType="1"/>
            </p:cNvSpPr>
            <p:nvPr/>
          </p:nvSpPr>
          <p:spPr bwMode="auto">
            <a:xfrm flipH="1">
              <a:off x="5310188" y="6889751"/>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5" name="Line 1426"/>
            <p:cNvSpPr>
              <a:spLocks noChangeShapeType="1"/>
            </p:cNvSpPr>
            <p:nvPr/>
          </p:nvSpPr>
          <p:spPr bwMode="auto">
            <a:xfrm flipH="1">
              <a:off x="5310188" y="6434138"/>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6" name="Line 1427"/>
            <p:cNvSpPr>
              <a:spLocks noChangeShapeType="1"/>
            </p:cNvSpPr>
            <p:nvPr/>
          </p:nvSpPr>
          <p:spPr bwMode="auto">
            <a:xfrm flipH="1">
              <a:off x="5310188" y="5986463"/>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7" name="Line 1428"/>
            <p:cNvSpPr>
              <a:spLocks noChangeShapeType="1"/>
            </p:cNvSpPr>
            <p:nvPr/>
          </p:nvSpPr>
          <p:spPr bwMode="auto">
            <a:xfrm flipH="1">
              <a:off x="5310188" y="5540376"/>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8" name="Line 1429"/>
            <p:cNvSpPr>
              <a:spLocks noChangeShapeType="1"/>
            </p:cNvSpPr>
            <p:nvPr/>
          </p:nvSpPr>
          <p:spPr bwMode="auto">
            <a:xfrm flipH="1">
              <a:off x="5310188" y="5092701"/>
              <a:ext cx="66675" cy="0"/>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69" name="Rectangle 1430"/>
            <p:cNvSpPr>
              <a:spLocks noChangeArrowheads="1"/>
            </p:cNvSpPr>
            <p:nvPr/>
          </p:nvSpPr>
          <p:spPr bwMode="auto">
            <a:xfrm rot="16200000">
              <a:off x="5161345" y="8136474"/>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0</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0" name="Rectangle 1431"/>
            <p:cNvSpPr>
              <a:spLocks noChangeArrowheads="1"/>
            </p:cNvSpPr>
            <p:nvPr/>
          </p:nvSpPr>
          <p:spPr bwMode="auto">
            <a:xfrm rot="16200000">
              <a:off x="5161345" y="7688799"/>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1</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1" name="Rectangle 1432"/>
            <p:cNvSpPr>
              <a:spLocks noChangeArrowheads="1"/>
            </p:cNvSpPr>
            <p:nvPr/>
          </p:nvSpPr>
          <p:spPr bwMode="auto">
            <a:xfrm rot="16200000">
              <a:off x="5161345" y="7244299"/>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2</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2" name="Rectangle 1433"/>
            <p:cNvSpPr>
              <a:spLocks noChangeArrowheads="1"/>
            </p:cNvSpPr>
            <p:nvPr/>
          </p:nvSpPr>
          <p:spPr bwMode="auto">
            <a:xfrm rot="16200000">
              <a:off x="5161345" y="6796624"/>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3</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3" name="Rectangle 1434"/>
            <p:cNvSpPr>
              <a:spLocks noChangeArrowheads="1"/>
            </p:cNvSpPr>
            <p:nvPr/>
          </p:nvSpPr>
          <p:spPr bwMode="auto">
            <a:xfrm rot="16200000">
              <a:off x="5161345" y="6341011"/>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4</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4" name="Rectangle 1435"/>
            <p:cNvSpPr>
              <a:spLocks noChangeArrowheads="1"/>
            </p:cNvSpPr>
            <p:nvPr/>
          </p:nvSpPr>
          <p:spPr bwMode="auto">
            <a:xfrm rot="16200000">
              <a:off x="5161345" y="5893336"/>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5</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5" name="Rectangle 1436"/>
            <p:cNvSpPr>
              <a:spLocks noChangeArrowheads="1"/>
            </p:cNvSpPr>
            <p:nvPr/>
          </p:nvSpPr>
          <p:spPr bwMode="auto">
            <a:xfrm rot="16200000">
              <a:off x="5161345" y="5445661"/>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6</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6" name="Rectangle 1437"/>
            <p:cNvSpPr>
              <a:spLocks noChangeArrowheads="1"/>
            </p:cNvSpPr>
            <p:nvPr/>
          </p:nvSpPr>
          <p:spPr bwMode="auto">
            <a:xfrm rot="16200000">
              <a:off x="5161345" y="4997986"/>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000000"/>
                  </a:solidFill>
                  <a:effectLst/>
                  <a:latin typeface="Arial" panose="020B0604020202020204" pitchFamily="34" charset="0"/>
                </a:rPr>
                <a:t>7</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7" name="Rectangle 1438"/>
            <p:cNvSpPr>
              <a:spLocks noChangeArrowheads="1"/>
            </p:cNvSpPr>
            <p:nvPr/>
          </p:nvSpPr>
          <p:spPr bwMode="auto">
            <a:xfrm>
              <a:off x="5376863" y="5024438"/>
              <a:ext cx="2903537" cy="3332163"/>
            </a:xfrm>
            <a:prstGeom prst="rect">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78" name="Rectangle 1439"/>
            <p:cNvSpPr>
              <a:spLocks noChangeArrowheads="1"/>
            </p:cNvSpPr>
            <p:nvPr/>
          </p:nvSpPr>
          <p:spPr bwMode="auto">
            <a:xfrm>
              <a:off x="6202363" y="8026401"/>
              <a:ext cx="2078037"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79" name="Rectangle 1440"/>
            <p:cNvSpPr>
              <a:spLocks noChangeArrowheads="1"/>
            </p:cNvSpPr>
            <p:nvPr/>
          </p:nvSpPr>
          <p:spPr bwMode="auto">
            <a:xfrm>
              <a:off x="6202363" y="8026401"/>
              <a:ext cx="2078037" cy="330200"/>
            </a:xfrm>
            <a:prstGeom prst="rect">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ja-JP" altLang="en-US"/>
            </a:p>
          </p:txBody>
        </p:sp>
        <p:sp>
          <p:nvSpPr>
            <p:cNvPr id="80" name="Rectangle 1442"/>
            <p:cNvSpPr>
              <a:spLocks noChangeArrowheads="1"/>
            </p:cNvSpPr>
            <p:nvPr/>
          </p:nvSpPr>
          <p:spPr bwMode="auto">
            <a:xfrm>
              <a:off x="6793628" y="8072281"/>
              <a:ext cx="7598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600" b="1" i="1" u="none" strike="noStrike" cap="none" normalizeH="0" baseline="0" dirty="0">
                  <a:ln>
                    <a:noFill/>
                  </a:ln>
                  <a:solidFill>
                    <a:srgbClr val="0000FF"/>
                  </a:solidFill>
                  <a:effectLst/>
                  <a:latin typeface="Arial" panose="020B0604020202020204" pitchFamily="34" charset="0"/>
                </a:rPr>
                <a:t>b</a:t>
              </a:r>
              <a:r>
                <a:rPr kumimoji="0" lang="ja-JP" altLang="ja-JP" sz="1600" b="1" i="0" u="none" strike="noStrike" cap="none" normalizeH="0" baseline="0" dirty="0">
                  <a:ln>
                    <a:noFill/>
                  </a:ln>
                  <a:solidFill>
                    <a:srgbClr val="0000FF"/>
                  </a:solidFill>
                  <a:effectLst/>
                  <a:latin typeface="Arial" panose="020B0604020202020204" pitchFamily="34" charset="0"/>
                </a:rPr>
                <a:t> = 0.36</a:t>
              </a:r>
              <a:endParaRPr kumimoji="0" lang="ja-JP" altLang="ja-JP" sz="2400" b="1" i="0" u="none" strike="noStrike" cap="none" normalizeH="0" baseline="0" dirty="0">
                <a:ln>
                  <a:noFill/>
                </a:ln>
                <a:solidFill>
                  <a:srgbClr val="0000FF"/>
                </a:solidFill>
                <a:effectLst/>
                <a:latin typeface="Arial" panose="020B0604020202020204" pitchFamily="34" charset="0"/>
              </a:endParaRPr>
            </a:p>
          </p:txBody>
        </p:sp>
      </p:grpSp>
      <p:sp>
        <p:nvSpPr>
          <p:cNvPr id="81" name="Rectangle 308"/>
          <p:cNvSpPr>
            <a:spLocks noChangeArrowheads="1"/>
          </p:cNvSpPr>
          <p:nvPr/>
        </p:nvSpPr>
        <p:spPr bwMode="auto">
          <a:xfrm>
            <a:off x="2880039" y="4967182"/>
            <a:ext cx="1709737" cy="857852"/>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en-US" b="0" i="0" u="none" strike="noStrike" cap="none" normalizeH="0" baseline="0" dirty="0">
                <a:ln>
                  <a:noFill/>
                </a:ln>
                <a:solidFill>
                  <a:srgbClr val="000000"/>
                </a:solidFill>
                <a:effectLst/>
                <a:latin typeface="Arial" panose="020B0604020202020204" pitchFamily="34" charset="0"/>
              </a:rPr>
              <a:t>マサバ：加入量と仔魚の体長の関係</a:t>
            </a:r>
            <a:endParaRPr kumimoji="0" lang="ja-JP" altLang="ja-JP" b="0" i="0" u="none" strike="noStrike" cap="none" normalizeH="0" baseline="0" dirty="0">
              <a:ln>
                <a:noFill/>
              </a:ln>
              <a:solidFill>
                <a:schemeClr val="tx1"/>
              </a:solidFill>
              <a:effectLst/>
              <a:latin typeface="Arial" panose="020B0604020202020204" pitchFamily="34" charset="0"/>
            </a:endParaRPr>
          </a:p>
        </p:txBody>
      </p:sp>
      <p:sp>
        <p:nvSpPr>
          <p:cNvPr id="82" name="テキスト ボックス 81"/>
          <p:cNvSpPr txBox="1"/>
          <p:nvPr/>
        </p:nvSpPr>
        <p:spPr>
          <a:xfrm>
            <a:off x="6205739" y="730696"/>
            <a:ext cx="5704802" cy="267765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最新年の</a:t>
            </a:r>
            <a:r>
              <a:rPr lang="en-US" altLang="ja-JP" sz="2400" dirty="0"/>
              <a:t>F</a:t>
            </a:r>
            <a:r>
              <a:rPr lang="ja-JP" altLang="en-US" sz="2400" dirty="0"/>
              <a:t>がおかしくなってしまう（非常に大きくなってしまう）問題の対処（リッジ</a:t>
            </a:r>
            <a:r>
              <a:rPr lang="en-US" altLang="ja-JP" sz="2400" dirty="0"/>
              <a:t>VPA, Okamura et al. ICES Journal. https://doi.org/10.1093/icesjms/fsx089</a:t>
            </a:r>
            <a:r>
              <a:rPr lang="ja-JP" altLang="en-US" sz="2400" dirty="0"/>
              <a:t>）</a:t>
            </a:r>
            <a:endParaRPr lang="en-US" altLang="ja-JP" sz="2400" dirty="0"/>
          </a:p>
          <a:p>
            <a:pPr marL="285750" indent="-285750">
              <a:buFont typeface="Arial" panose="020B0604020202020204" pitchFamily="34" charset="0"/>
              <a:buChar char="•"/>
            </a:pPr>
            <a:endParaRPr kumimoji="1" lang="ja-JP" altLang="en-US" sz="2400" dirty="0"/>
          </a:p>
        </p:txBody>
      </p:sp>
      <p:pic>
        <p:nvPicPr>
          <p:cNvPr id="83" name="図 82"/>
          <p:cNvPicPr>
            <a:picLocks noChangeAspect="1"/>
          </p:cNvPicPr>
          <p:nvPr/>
        </p:nvPicPr>
        <p:blipFill>
          <a:blip r:embed="rId2"/>
          <a:stretch>
            <a:fillRect/>
          </a:stretch>
        </p:blipFill>
        <p:spPr>
          <a:xfrm>
            <a:off x="7140694" y="3098740"/>
            <a:ext cx="3372310" cy="2545220"/>
          </a:xfrm>
          <a:prstGeom prst="rect">
            <a:avLst/>
          </a:prstGeom>
        </p:spPr>
      </p:pic>
      <p:sp>
        <p:nvSpPr>
          <p:cNvPr id="84" name="四角形: 角を丸くする 83"/>
          <p:cNvSpPr/>
          <p:nvPr/>
        </p:nvSpPr>
        <p:spPr>
          <a:xfrm>
            <a:off x="9116008" y="3291431"/>
            <a:ext cx="1372703" cy="233492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四角形: 角を丸くする 84"/>
          <p:cNvSpPr/>
          <p:nvPr/>
        </p:nvSpPr>
        <p:spPr>
          <a:xfrm>
            <a:off x="8140497" y="3251975"/>
            <a:ext cx="460805" cy="233492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rot="16200000">
            <a:off x="5826360" y="4072837"/>
            <a:ext cx="2031325" cy="830997"/>
          </a:xfrm>
          <a:prstGeom prst="rect">
            <a:avLst/>
          </a:prstGeom>
          <a:noFill/>
        </p:spPr>
        <p:txBody>
          <a:bodyPr wrap="none" rtlCol="0">
            <a:spAutoFit/>
          </a:bodyPr>
          <a:lstStyle/>
          <a:p>
            <a:r>
              <a:rPr kumimoji="1" lang="ja-JP" altLang="en-US" sz="2400" dirty="0"/>
              <a:t>最新年の</a:t>
            </a:r>
            <a:r>
              <a:rPr kumimoji="1" lang="en-US" altLang="ja-JP" sz="2400" dirty="0"/>
              <a:t>F</a:t>
            </a:r>
            <a:r>
              <a:rPr kumimoji="1" lang="ja-JP" altLang="en-US" sz="2400" dirty="0"/>
              <a:t>が</a:t>
            </a:r>
            <a:endParaRPr kumimoji="1" lang="en-US" altLang="ja-JP" sz="2400" dirty="0"/>
          </a:p>
          <a:p>
            <a:r>
              <a:rPr kumimoji="1" lang="ja-JP" altLang="en-US" sz="2400" dirty="0"/>
              <a:t>発散する確率</a:t>
            </a:r>
          </a:p>
        </p:txBody>
      </p:sp>
      <p:sp>
        <p:nvSpPr>
          <p:cNvPr id="87" name="テキスト ボックス 86"/>
          <p:cNvSpPr txBox="1"/>
          <p:nvPr/>
        </p:nvSpPr>
        <p:spPr>
          <a:xfrm>
            <a:off x="7414229" y="5980037"/>
            <a:ext cx="3877985" cy="461665"/>
          </a:xfrm>
          <a:prstGeom prst="rect">
            <a:avLst/>
          </a:prstGeom>
          <a:noFill/>
        </p:spPr>
        <p:txBody>
          <a:bodyPr wrap="none" rtlCol="0">
            <a:spAutoFit/>
          </a:bodyPr>
          <a:lstStyle/>
          <a:p>
            <a:r>
              <a:rPr kumimoji="1" lang="ja-JP" altLang="en-US" sz="2400" dirty="0">
                <a:solidFill>
                  <a:srgbClr val="FF0000"/>
                </a:solidFill>
              </a:rPr>
              <a:t>新しい手法を適用した場合</a:t>
            </a:r>
          </a:p>
        </p:txBody>
      </p:sp>
      <p:cxnSp>
        <p:nvCxnSpPr>
          <p:cNvPr id="89" name="直線矢印コネクタ 88"/>
          <p:cNvCxnSpPr/>
          <p:nvPr/>
        </p:nvCxnSpPr>
        <p:spPr>
          <a:xfrm flipV="1">
            <a:off x="8370899" y="5596124"/>
            <a:ext cx="18445" cy="426585"/>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H="1" flipV="1">
            <a:off x="9802359" y="5626360"/>
            <a:ext cx="9" cy="396349"/>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1879184" y="2717007"/>
            <a:ext cx="2262158" cy="369332"/>
          </a:xfrm>
          <a:prstGeom prst="rect">
            <a:avLst/>
          </a:prstGeom>
          <a:noFill/>
        </p:spPr>
        <p:txBody>
          <a:bodyPr wrap="none" rtlCol="0">
            <a:spAutoFit/>
          </a:bodyPr>
          <a:lstStyle/>
          <a:p>
            <a:r>
              <a:rPr kumimoji="1" lang="ja-JP" altLang="en-US" dirty="0"/>
              <a:t>図：未発表（西嶋）</a:t>
            </a:r>
          </a:p>
        </p:txBody>
      </p:sp>
      <p:sp>
        <p:nvSpPr>
          <p:cNvPr id="88" name="スライド番号プレースホルダー 87"/>
          <p:cNvSpPr>
            <a:spLocks noGrp="1"/>
          </p:cNvSpPr>
          <p:nvPr>
            <p:ph type="sldNum" sz="quarter" idx="12"/>
          </p:nvPr>
        </p:nvSpPr>
        <p:spPr/>
        <p:txBody>
          <a:bodyPr/>
          <a:lstStyle/>
          <a:p>
            <a:fld id="{3AB6B1E4-13F1-4B4A-91A6-0250C4EB1C01}" type="slidenum">
              <a:rPr kumimoji="1" lang="ja-JP" altLang="en-US" smtClean="0"/>
              <a:t>8</a:t>
            </a:fld>
            <a:endParaRPr kumimoji="1" lang="ja-JP" altLang="en-US"/>
          </a:p>
        </p:txBody>
      </p:sp>
    </p:spTree>
    <p:extLst>
      <p:ext uri="{BB962C8B-B14F-4D97-AF65-F5344CB8AC3E}">
        <p14:creationId xmlns:p14="http://schemas.microsoft.com/office/powerpoint/2010/main" val="365635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66731" y="274320"/>
            <a:ext cx="3740911" cy="1443354"/>
          </a:xfrm>
        </p:spPr>
        <p:txBody>
          <a:bodyPr>
            <a:normAutofit fontScale="90000"/>
          </a:bodyPr>
          <a:lstStyle/>
          <a:p>
            <a:r>
              <a:rPr lang="en-US" altLang="ja-JP" b="1" dirty="0"/>
              <a:t>Statistical </a:t>
            </a:r>
            <a:br>
              <a:rPr lang="en-US" altLang="ja-JP" b="1" dirty="0"/>
            </a:br>
            <a:r>
              <a:rPr lang="en-US" altLang="ja-JP" b="1" dirty="0"/>
              <a:t>Catch at age</a:t>
            </a:r>
            <a:br>
              <a:rPr lang="en-US" altLang="ja-JP" b="1" dirty="0"/>
            </a:br>
            <a:r>
              <a:rPr lang="en-US" altLang="ja-JP" b="1" dirty="0"/>
              <a:t>(SCAA)</a:t>
            </a:r>
            <a:endParaRPr kumimoji="1" lang="ja-JP" altLang="en-US" b="1"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558559107"/>
              </p:ext>
            </p:extLst>
          </p:nvPr>
        </p:nvGraphicFramePr>
        <p:xfrm>
          <a:off x="264161" y="1951850"/>
          <a:ext cx="11511280" cy="4560710"/>
        </p:xfrm>
        <a:graphic>
          <a:graphicData uri="http://schemas.openxmlformats.org/drawingml/2006/table">
            <a:tbl>
              <a:tblPr firstRow="1" bandRow="1">
                <a:tableStyleId>{93296810-A885-4BE3-A3E7-6D5BEEA58F35}</a:tableStyleId>
              </a:tblPr>
              <a:tblGrid>
                <a:gridCol w="1404112">
                  <a:extLst>
                    <a:ext uri="{9D8B030D-6E8A-4147-A177-3AD203B41FA5}">
                      <a16:colId xmlns:a16="http://schemas.microsoft.com/office/drawing/2014/main" val="795771615"/>
                    </a:ext>
                  </a:extLst>
                </a:gridCol>
                <a:gridCol w="10107168">
                  <a:extLst>
                    <a:ext uri="{9D8B030D-6E8A-4147-A177-3AD203B41FA5}">
                      <a16:colId xmlns:a16="http://schemas.microsoft.com/office/drawing/2014/main" val="3957685333"/>
                    </a:ext>
                  </a:extLst>
                </a:gridCol>
              </a:tblGrid>
              <a:tr h="890410">
                <a:tc>
                  <a:txBody>
                    <a:bodyPr/>
                    <a:lstStyle/>
                    <a:p>
                      <a:r>
                        <a:rPr kumimoji="1" lang="ja-JP" altLang="en-US" sz="3200" dirty="0"/>
                        <a:t>特徴</a:t>
                      </a: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2400" dirty="0"/>
                        <a:t>海外ではよく使われている．</a:t>
                      </a:r>
                      <a:endParaRPr lang="en-US" altLang="ja-JP"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dirty="0"/>
                        <a:t>漁業ごとに選択率を仮定．毎年の加入量を推定し，そこから前進計算．</a:t>
                      </a:r>
                    </a:p>
                  </a:txBody>
                  <a:tcPr anchor="ctr"/>
                </a:tc>
                <a:extLst>
                  <a:ext uri="{0D108BD9-81ED-4DB2-BD59-A6C34878D82A}">
                    <a16:rowId xmlns:a16="http://schemas.microsoft.com/office/drawing/2014/main" val="4055204200"/>
                  </a:ext>
                </a:extLst>
              </a:tr>
              <a:tr h="786300">
                <a:tc>
                  <a:txBody>
                    <a:bodyPr/>
                    <a:lstStyle/>
                    <a:p>
                      <a:r>
                        <a:rPr kumimoji="1" lang="ja-JP" altLang="en-US" sz="3200" dirty="0"/>
                        <a:t>利点</a:t>
                      </a:r>
                    </a:p>
                  </a:txBody>
                  <a:tcPr anchor="ctr"/>
                </a:tc>
                <a:tc>
                  <a:txBody>
                    <a:bodyPr/>
                    <a:lstStyle/>
                    <a:p>
                      <a:pPr marL="342900" indent="-342900">
                        <a:buFont typeface="Arial" panose="020B0604020202020204" pitchFamily="34" charset="0"/>
                        <a:buChar char="•"/>
                      </a:pPr>
                      <a:r>
                        <a:rPr kumimoji="1" lang="ja-JP" altLang="en-US" sz="2400" dirty="0"/>
                        <a:t>年齢別漁獲尾数の誤差をモデル化できる→不確実性の評価</a:t>
                      </a:r>
                      <a:endParaRPr kumimoji="1" lang="en-US" altLang="ja-JP" sz="2400" dirty="0"/>
                    </a:p>
                    <a:p>
                      <a:pPr marL="342900" indent="-342900">
                        <a:buFont typeface="Arial" panose="020B0604020202020204" pitchFamily="34" charset="0"/>
                        <a:buChar char="•"/>
                      </a:pPr>
                      <a:r>
                        <a:rPr kumimoji="1" lang="ja-JP" altLang="en-US" sz="2400" dirty="0"/>
                        <a:t>再生産関係をモデル内で推定→</a:t>
                      </a:r>
                      <a:r>
                        <a:rPr kumimoji="1" lang="en-US" altLang="ja-JP" sz="2400" dirty="0"/>
                        <a:t>MSY</a:t>
                      </a:r>
                      <a:r>
                        <a:rPr kumimoji="1" lang="ja-JP" altLang="en-US" sz="2400" dirty="0"/>
                        <a:t>をモデル内で推定できる</a:t>
                      </a:r>
                      <a:endParaRPr kumimoji="1" lang="en-US" altLang="ja-JP" sz="2400" dirty="0"/>
                    </a:p>
                    <a:p>
                      <a:pPr marL="342900" indent="-342900">
                        <a:buFont typeface="Arial" panose="020B0604020202020204" pitchFamily="34" charset="0"/>
                        <a:buChar char="•"/>
                      </a:pPr>
                      <a:r>
                        <a:rPr kumimoji="1" lang="ja-JP" altLang="en-US" sz="2400" dirty="0"/>
                        <a:t>年齢別漁獲尾数の欠損もある程度許す</a:t>
                      </a:r>
                    </a:p>
                  </a:txBody>
                  <a:tcPr anchor="ctr"/>
                </a:tc>
                <a:extLst>
                  <a:ext uri="{0D108BD9-81ED-4DB2-BD59-A6C34878D82A}">
                    <a16:rowId xmlns:a16="http://schemas.microsoft.com/office/drawing/2014/main" val="1311959437"/>
                  </a:ext>
                </a:extLst>
              </a:tr>
              <a:tr h="786300">
                <a:tc>
                  <a:txBody>
                    <a:bodyPr/>
                    <a:lstStyle/>
                    <a:p>
                      <a:r>
                        <a:rPr kumimoji="1" lang="ja-JP" altLang="en-US" sz="3200" dirty="0"/>
                        <a:t>欠点</a:t>
                      </a:r>
                    </a:p>
                  </a:txBody>
                  <a:tcPr anchor="ctr"/>
                </a:tc>
                <a:tc>
                  <a:txBody>
                    <a:bodyPr/>
                    <a:lstStyle/>
                    <a:p>
                      <a:pPr marL="342900" indent="-342900">
                        <a:buFont typeface="Arial" panose="020B0604020202020204" pitchFamily="34" charset="0"/>
                        <a:buChar char="•"/>
                      </a:pPr>
                      <a:r>
                        <a:rPr kumimoji="1" lang="ja-JP" altLang="en-US" sz="2400" dirty="0"/>
                        <a:t>漁業種別の年齢別漁獲尾数が必要．</a:t>
                      </a:r>
                      <a:endParaRPr kumimoji="1" lang="en-US" altLang="ja-JP" sz="2400" dirty="0"/>
                    </a:p>
                    <a:p>
                      <a:pPr marL="342900" indent="-342900">
                        <a:buFont typeface="Arial" panose="020B0604020202020204" pitchFamily="34" charset="0"/>
                        <a:buChar char="•"/>
                      </a:pPr>
                      <a:r>
                        <a:rPr kumimoji="1" lang="ja-JP" altLang="en-US" sz="2400" dirty="0"/>
                        <a:t>その漁業種内で，選択率がある程度一定とする仮定</a:t>
                      </a:r>
                      <a:endParaRPr kumimoji="1" lang="en-US" altLang="ja-JP" sz="2400" dirty="0"/>
                    </a:p>
                    <a:p>
                      <a:pPr marL="342900" indent="-342900">
                        <a:buFont typeface="Arial" panose="020B0604020202020204" pitchFamily="34" charset="0"/>
                        <a:buChar char="•"/>
                      </a:pPr>
                      <a:r>
                        <a:rPr kumimoji="1" lang="ja-JP" altLang="en-US" sz="2400" dirty="0"/>
                        <a:t>データ要求が高い</a:t>
                      </a:r>
                    </a:p>
                  </a:txBody>
                  <a:tcPr anchor="ctr"/>
                </a:tc>
                <a:extLst>
                  <a:ext uri="{0D108BD9-81ED-4DB2-BD59-A6C34878D82A}">
                    <a16:rowId xmlns:a16="http://schemas.microsoft.com/office/drawing/2014/main" val="2983688242"/>
                  </a:ext>
                </a:extLst>
              </a:tr>
              <a:tr h="1292860">
                <a:tc>
                  <a:txBody>
                    <a:bodyPr/>
                    <a:lstStyle/>
                    <a:p>
                      <a:r>
                        <a:rPr kumimoji="1" lang="ja-JP" altLang="en-US" sz="3200" dirty="0"/>
                        <a:t>解説</a:t>
                      </a:r>
                    </a:p>
                  </a:txBody>
                  <a:tcPr anchor="ctr"/>
                </a:tc>
                <a:tc>
                  <a:txBody>
                    <a:bodyPr/>
                    <a:lstStyle/>
                    <a:p>
                      <a:pPr marL="342900" indent="-342900">
                        <a:buFont typeface="Arial" panose="020B0604020202020204" pitchFamily="34" charset="0"/>
                        <a:buChar char="•"/>
                      </a:pPr>
                      <a:r>
                        <a:rPr kumimoji="1" lang="ja-JP" altLang="en-US" sz="2400" dirty="0"/>
                        <a:t>日本語解説は</a:t>
                      </a:r>
                      <a:r>
                        <a:rPr kumimoji="1" lang="en-US" altLang="ja-JP" sz="2400" dirty="0"/>
                        <a:t>(</a:t>
                      </a:r>
                      <a:r>
                        <a:rPr kumimoji="1" lang="ja-JP" altLang="en-US" sz="2400" dirty="0"/>
                        <a:t>ほぼ</a:t>
                      </a:r>
                      <a:r>
                        <a:rPr kumimoji="1" lang="en-US" altLang="ja-JP" sz="2400" dirty="0"/>
                        <a:t>?)</a:t>
                      </a:r>
                      <a:r>
                        <a:rPr kumimoji="1" lang="ja-JP" altLang="en-US" sz="2400" dirty="0"/>
                        <a:t>なし</a:t>
                      </a:r>
                      <a:endParaRPr kumimoji="1" lang="en-US" altLang="ja-JP" sz="2400" dirty="0"/>
                    </a:p>
                    <a:p>
                      <a:pPr marL="342900" indent="-342900">
                        <a:buFont typeface="Arial" panose="020B0604020202020204" pitchFamily="34" charset="0"/>
                        <a:buChar char="•"/>
                      </a:pPr>
                      <a:r>
                        <a:rPr kumimoji="1" lang="ja-JP" altLang="en-US" sz="2400" dirty="0"/>
                        <a:t>マサバ太平洋系群に適用検討中</a:t>
                      </a:r>
                      <a:endParaRPr kumimoji="1" lang="en-US" altLang="ja-JP" sz="2400" dirty="0"/>
                    </a:p>
                  </a:txBody>
                  <a:tcPr anchor="ctr"/>
                </a:tc>
                <a:extLst>
                  <a:ext uri="{0D108BD9-81ED-4DB2-BD59-A6C34878D82A}">
                    <a16:rowId xmlns:a16="http://schemas.microsoft.com/office/drawing/2014/main" val="3307104888"/>
                  </a:ext>
                </a:extLst>
              </a:tr>
            </a:tbl>
          </a:graphicData>
        </a:graphic>
      </p:graphicFrame>
      <p:grpSp>
        <p:nvGrpSpPr>
          <p:cNvPr id="8" name="グループ化 7"/>
          <p:cNvGrpSpPr/>
          <p:nvPr/>
        </p:nvGrpSpPr>
        <p:grpSpPr>
          <a:xfrm>
            <a:off x="378152" y="104514"/>
            <a:ext cx="4348480" cy="2193926"/>
            <a:chOff x="3403600" y="-1066800"/>
            <a:chExt cx="5537200" cy="2651760"/>
          </a:xfrm>
        </p:grpSpPr>
        <p:pic>
          <p:nvPicPr>
            <p:cNvPr id="5" name="図 4"/>
            <p:cNvPicPr>
              <a:picLocks noChangeAspect="1"/>
            </p:cNvPicPr>
            <p:nvPr/>
          </p:nvPicPr>
          <p:blipFill>
            <a:blip r:embed="rId2"/>
            <a:stretch>
              <a:fillRect/>
            </a:stretch>
          </p:blipFill>
          <p:spPr>
            <a:xfrm>
              <a:off x="3500121" y="-1005993"/>
              <a:ext cx="5372980" cy="2590953"/>
            </a:xfrm>
            <a:prstGeom prst="rect">
              <a:avLst/>
            </a:prstGeom>
          </p:spPr>
        </p:pic>
        <p:sp>
          <p:nvSpPr>
            <p:cNvPr id="7" name="四角形: 角を丸くする 6"/>
            <p:cNvSpPr/>
            <p:nvPr/>
          </p:nvSpPr>
          <p:spPr>
            <a:xfrm>
              <a:off x="3403600" y="-1066800"/>
              <a:ext cx="5537200" cy="2103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楕円 8"/>
          <p:cNvSpPr/>
          <p:nvPr/>
        </p:nvSpPr>
        <p:spPr>
          <a:xfrm>
            <a:off x="2704372" y="211637"/>
            <a:ext cx="396240" cy="35356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3490293" y="819213"/>
            <a:ext cx="396240" cy="353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735277" y="388421"/>
            <a:ext cx="396240" cy="353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1629664" y="1248560"/>
            <a:ext cx="396240" cy="353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p:cNvCxnSpPr>
            <a:stCxn id="7" idx="3"/>
          </p:cNvCxnSpPr>
          <p:nvPr/>
        </p:nvCxnSpPr>
        <p:spPr>
          <a:xfrm>
            <a:off x="4726632" y="974519"/>
            <a:ext cx="790248" cy="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四角形: 角を丸くする 14"/>
          <p:cNvSpPr/>
          <p:nvPr/>
        </p:nvSpPr>
        <p:spPr>
          <a:xfrm>
            <a:off x="9307642" y="274320"/>
            <a:ext cx="2467799" cy="11767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3200" dirty="0"/>
              <a:t>データ十分</a:t>
            </a:r>
          </a:p>
        </p:txBody>
      </p:sp>
      <p:sp>
        <p:nvSpPr>
          <p:cNvPr id="3" name="スライド番号プレースホルダー 2"/>
          <p:cNvSpPr>
            <a:spLocks noGrp="1"/>
          </p:cNvSpPr>
          <p:nvPr>
            <p:ph type="sldNum" sz="quarter" idx="12"/>
          </p:nvPr>
        </p:nvSpPr>
        <p:spPr/>
        <p:txBody>
          <a:bodyPr/>
          <a:lstStyle/>
          <a:p>
            <a:fld id="{3AB6B1E4-13F1-4B4A-91A6-0250C4EB1C01}" type="slidenum">
              <a:rPr kumimoji="1" lang="ja-JP" altLang="en-US" smtClean="0"/>
              <a:t>9</a:t>
            </a:fld>
            <a:endParaRPr kumimoji="1" lang="ja-JP" altLang="en-US"/>
          </a:p>
        </p:txBody>
      </p:sp>
    </p:spTree>
    <p:extLst>
      <p:ext uri="{BB962C8B-B14F-4D97-AF65-F5344CB8AC3E}">
        <p14:creationId xmlns:p14="http://schemas.microsoft.com/office/powerpoint/2010/main" val="128367514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FF0000"/>
          </a:solidFill>
          <a:headEnd type="none" w="med" len="med"/>
          <a:tailEnd type="arrow"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TotalTime>
  <Words>1814</Words>
  <Application>Microsoft Office PowerPoint</Application>
  <PresentationFormat>ワイド画面</PresentationFormat>
  <Paragraphs>318</Paragraphs>
  <Slides>32</Slides>
  <Notes>6</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32</vt:i4>
      </vt:variant>
    </vt:vector>
  </HeadingPairs>
  <TitlesOfParts>
    <vt:vector size="36" baseType="lpstr">
      <vt:lpstr>游ゴシック</vt:lpstr>
      <vt:lpstr>游ゴシック Light</vt:lpstr>
      <vt:lpstr>Arial</vt:lpstr>
      <vt:lpstr>Office テーマ</vt:lpstr>
      <vt:lpstr>③ 水産資源解析の概要 </vt:lpstr>
      <vt:lpstr>適切な資源管理へむけて</vt:lpstr>
      <vt:lpstr>さまざまな資源評価手法（初級）</vt:lpstr>
      <vt:lpstr>さまざまな資源評価手法（初級～中級）</vt:lpstr>
      <vt:lpstr>さまざまな資源評価手法（中級～上級）</vt:lpstr>
      <vt:lpstr>どんなときにどんな方法を使うか？</vt:lpstr>
      <vt:lpstr>(tuned) VPA</vt:lpstr>
      <vt:lpstr>VPA: 最近の流れ</vt:lpstr>
      <vt:lpstr>Statistical  Catch at age (SCAA)</vt:lpstr>
      <vt:lpstr>SCAA: 最近の流れ</vt:lpstr>
      <vt:lpstr>PowerPoint プレゼンテーション</vt:lpstr>
      <vt:lpstr>プロダクションモデル：最近の流れ</vt:lpstr>
      <vt:lpstr>PowerPoint プレゼンテーション</vt:lpstr>
      <vt:lpstr>体長ベースの統合モデル</vt:lpstr>
      <vt:lpstr>世界の中での資源評価モデルの利用</vt:lpstr>
      <vt:lpstr>どの資源評価モデルが「良い」のか？</vt:lpstr>
      <vt:lpstr>PowerPoint プレゼンテーション</vt:lpstr>
      <vt:lpstr>PowerPoint プレゼンテーション</vt:lpstr>
      <vt:lpstr>PowerPoint プレゼンテーション</vt:lpstr>
      <vt:lpstr>どの手法が良いとは一概に言えない</vt:lpstr>
      <vt:lpstr>1. 利用できるデータを徹底的に使う</vt:lpstr>
      <vt:lpstr>CPUE標準化</vt:lpstr>
      <vt:lpstr>CPUE標準化</vt:lpstr>
      <vt:lpstr>標準化の例</vt:lpstr>
      <vt:lpstr>2. 不確実性を評価する （信頼区間の計算，感度分析など）</vt:lpstr>
      <vt:lpstr>3. 不確実性に頑健な管理方策の提案 </vt:lpstr>
      <vt:lpstr>Management Strategy Evaluation  (MSE, 管理戦略評価)</vt:lpstr>
      <vt:lpstr>かんたんな例</vt:lpstr>
      <vt:lpstr>50年後の絶滅確率の比較</vt:lpstr>
      <vt:lpstr>まとめ</vt:lpstr>
      <vt:lpstr>参考文献: Overfishing – what everyone needs to know 「乱獲―漁業資源の今とこれから」</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市野川　桃子</dc:creator>
  <cp:lastModifiedBy>市野川　桃子</cp:lastModifiedBy>
  <cp:revision>179</cp:revision>
  <cp:lastPrinted>2017-06-05T14:25:14Z</cp:lastPrinted>
  <dcterms:created xsi:type="dcterms:W3CDTF">2017-05-31T04:34:56Z</dcterms:created>
  <dcterms:modified xsi:type="dcterms:W3CDTF">2017-06-06T00:00:01Z</dcterms:modified>
</cp:coreProperties>
</file>